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58"/>
  </p:notesMasterIdLst>
  <p:handoutMasterIdLst>
    <p:handoutMasterId r:id="rId59"/>
  </p:handoutMasterIdLst>
  <p:sldIdLst>
    <p:sldId id="256" r:id="rId2"/>
    <p:sldId id="294" r:id="rId3"/>
    <p:sldId id="328" r:id="rId4"/>
    <p:sldId id="262" r:id="rId5"/>
    <p:sldId id="312" r:id="rId6"/>
    <p:sldId id="329" r:id="rId7"/>
    <p:sldId id="330" r:id="rId8"/>
    <p:sldId id="310" r:id="rId9"/>
    <p:sldId id="342" r:id="rId10"/>
    <p:sldId id="343" r:id="rId11"/>
    <p:sldId id="317" r:id="rId12"/>
    <p:sldId id="318" r:id="rId13"/>
    <p:sldId id="319" r:id="rId14"/>
    <p:sldId id="320" r:id="rId15"/>
    <p:sldId id="344" r:id="rId16"/>
    <p:sldId id="345" r:id="rId17"/>
    <p:sldId id="346" r:id="rId18"/>
    <p:sldId id="347" r:id="rId19"/>
    <p:sldId id="348" r:id="rId20"/>
    <p:sldId id="349" r:id="rId21"/>
    <p:sldId id="350" r:id="rId22"/>
    <p:sldId id="315" r:id="rId23"/>
    <p:sldId id="351" r:id="rId24"/>
    <p:sldId id="352" r:id="rId25"/>
    <p:sldId id="316" r:id="rId26"/>
    <p:sldId id="371" r:id="rId27"/>
    <p:sldId id="378" r:id="rId28"/>
    <p:sldId id="381" r:id="rId29"/>
    <p:sldId id="379" r:id="rId30"/>
    <p:sldId id="380" r:id="rId31"/>
    <p:sldId id="377" r:id="rId32"/>
    <p:sldId id="372" r:id="rId33"/>
    <p:sldId id="373" r:id="rId34"/>
    <p:sldId id="353" r:id="rId35"/>
    <p:sldId id="354" r:id="rId36"/>
    <p:sldId id="355" r:id="rId37"/>
    <p:sldId id="322" r:id="rId38"/>
    <p:sldId id="323" r:id="rId39"/>
    <p:sldId id="358" r:id="rId40"/>
    <p:sldId id="331" r:id="rId41"/>
    <p:sldId id="332" r:id="rId42"/>
    <p:sldId id="333" r:id="rId43"/>
    <p:sldId id="334" r:id="rId44"/>
    <p:sldId id="356" r:id="rId45"/>
    <p:sldId id="321" r:id="rId46"/>
    <p:sldId id="357" r:id="rId47"/>
    <p:sldId id="324" r:id="rId48"/>
    <p:sldId id="335" r:id="rId49"/>
    <p:sldId id="336" r:id="rId50"/>
    <p:sldId id="326" r:id="rId51"/>
    <p:sldId id="327" r:id="rId52"/>
    <p:sldId id="337" r:id="rId53"/>
    <p:sldId id="341" r:id="rId54"/>
    <p:sldId id="339" r:id="rId55"/>
    <p:sldId id="340" r:id="rId56"/>
    <p:sldId id="290"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2D3F"/>
    <a:srgbClr val="E72D40"/>
    <a:srgbClr val="F5333F"/>
    <a:srgbClr val="CE2D40"/>
    <a:srgbClr val="A8A8A8"/>
    <a:srgbClr val="F1333F"/>
    <a:srgbClr val="898989"/>
    <a:srgbClr val="989898"/>
    <a:srgbClr val="F6303E"/>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8" autoAdjust="0"/>
    <p:restoredTop sz="96271"/>
  </p:normalViewPr>
  <p:slideViewPr>
    <p:cSldViewPr snapToGrid="0" showGuides="1">
      <p:cViewPr varScale="1">
        <p:scale>
          <a:sx n="101" d="100"/>
          <a:sy n="101" d="100"/>
        </p:scale>
        <p:origin x="72" y="63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321408512"/>
        <c:axId val="1321412864"/>
      </c:barChart>
      <c:catAx>
        <c:axId val="1321408512"/>
        <c:scaling>
          <c:orientation val="minMax"/>
        </c:scaling>
        <c:delete val="1"/>
        <c:axPos val="l"/>
        <c:numFmt formatCode="General" sourceLinked="1"/>
        <c:majorTickMark val="out"/>
        <c:minorTickMark val="none"/>
        <c:tickLblPos val="nextTo"/>
        <c:crossAx val="1321412864"/>
        <c:crosses val="autoZero"/>
        <c:auto val="1"/>
        <c:lblAlgn val="ctr"/>
        <c:lblOffset val="100"/>
        <c:noMultiLvlLbl val="0"/>
      </c:catAx>
      <c:valAx>
        <c:axId val="1321412864"/>
        <c:scaling>
          <c:orientation val="minMax"/>
        </c:scaling>
        <c:delete val="1"/>
        <c:axPos val="b"/>
        <c:numFmt formatCode="0%" sourceLinked="1"/>
        <c:majorTickMark val="out"/>
        <c:minorTickMark val="none"/>
        <c:tickLblPos val="nextTo"/>
        <c:crossAx val="13214085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321404160"/>
        <c:axId val="1321403072"/>
      </c:barChart>
      <c:catAx>
        <c:axId val="1321404160"/>
        <c:scaling>
          <c:orientation val="minMax"/>
        </c:scaling>
        <c:delete val="1"/>
        <c:axPos val="l"/>
        <c:numFmt formatCode="General" sourceLinked="1"/>
        <c:majorTickMark val="out"/>
        <c:minorTickMark val="none"/>
        <c:tickLblPos val="nextTo"/>
        <c:crossAx val="1321403072"/>
        <c:crosses val="autoZero"/>
        <c:auto val="1"/>
        <c:lblAlgn val="ctr"/>
        <c:lblOffset val="100"/>
        <c:noMultiLvlLbl val="0"/>
      </c:catAx>
      <c:valAx>
        <c:axId val="1321403072"/>
        <c:scaling>
          <c:orientation val="minMax"/>
        </c:scaling>
        <c:delete val="1"/>
        <c:axPos val="b"/>
        <c:numFmt formatCode="0%" sourceLinked="1"/>
        <c:majorTickMark val="out"/>
        <c:minorTickMark val="none"/>
        <c:tickLblPos val="nextTo"/>
        <c:crossAx val="1321404160"/>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321404704"/>
        <c:axId val="1321405792"/>
      </c:barChart>
      <c:catAx>
        <c:axId val="1321404704"/>
        <c:scaling>
          <c:orientation val="minMax"/>
        </c:scaling>
        <c:delete val="1"/>
        <c:axPos val="l"/>
        <c:numFmt formatCode="General" sourceLinked="1"/>
        <c:majorTickMark val="out"/>
        <c:minorTickMark val="none"/>
        <c:tickLblPos val="nextTo"/>
        <c:crossAx val="1321405792"/>
        <c:crosses val="autoZero"/>
        <c:auto val="1"/>
        <c:lblAlgn val="ctr"/>
        <c:lblOffset val="100"/>
        <c:noMultiLvlLbl val="0"/>
      </c:catAx>
      <c:valAx>
        <c:axId val="1321405792"/>
        <c:scaling>
          <c:orientation val="minMax"/>
        </c:scaling>
        <c:delete val="1"/>
        <c:axPos val="b"/>
        <c:numFmt formatCode="0%" sourceLinked="1"/>
        <c:majorTickMark val="out"/>
        <c:minorTickMark val="none"/>
        <c:tickLblPos val="nextTo"/>
        <c:crossAx val="132140470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321406880"/>
        <c:axId val="1321409056"/>
      </c:barChart>
      <c:catAx>
        <c:axId val="1321406880"/>
        <c:scaling>
          <c:orientation val="minMax"/>
        </c:scaling>
        <c:delete val="1"/>
        <c:axPos val="l"/>
        <c:numFmt formatCode="General" sourceLinked="1"/>
        <c:majorTickMark val="out"/>
        <c:minorTickMark val="none"/>
        <c:tickLblPos val="nextTo"/>
        <c:crossAx val="1321409056"/>
        <c:crosses val="autoZero"/>
        <c:auto val="1"/>
        <c:lblAlgn val="ctr"/>
        <c:lblOffset val="100"/>
        <c:noMultiLvlLbl val="0"/>
      </c:catAx>
      <c:valAx>
        <c:axId val="1321409056"/>
        <c:scaling>
          <c:orientation val="minMax"/>
        </c:scaling>
        <c:delete val="1"/>
        <c:axPos val="b"/>
        <c:numFmt formatCode="0%" sourceLinked="1"/>
        <c:majorTickMark val="out"/>
        <c:minorTickMark val="none"/>
        <c:tickLblPos val="nextTo"/>
        <c:crossAx val="1321406880"/>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23-11-2019</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11/23/2019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leftmost graph shows no definite pattern </a:t>
            </a:r>
            <a:r>
              <a:rPr lang="en-US" sz="1200" b="0" i="0" kern="1200" dirty="0" err="1">
                <a:solidFill>
                  <a:schemeClr val="tx1"/>
                </a:solidFill>
                <a:effectLst/>
                <a:latin typeface="+mn-lt"/>
                <a:ea typeface="+mn-ea"/>
                <a:cs typeface="+mn-cs"/>
              </a:rPr>
              <a:t>i.e</a:t>
            </a:r>
            <a:r>
              <a:rPr lang="en-US" sz="1200" b="0" i="0" kern="1200" dirty="0">
                <a:solidFill>
                  <a:schemeClr val="tx1"/>
                </a:solidFill>
                <a:effectLst/>
                <a:latin typeface="+mn-lt"/>
                <a:ea typeface="+mn-ea"/>
                <a:cs typeface="+mn-cs"/>
              </a:rPr>
              <a:t> constant variance among the </a:t>
            </a:r>
            <a:r>
              <a:rPr lang="en-US" sz="1200" b="0" i="0" kern="1200" dirty="0" err="1">
                <a:solidFill>
                  <a:schemeClr val="tx1"/>
                </a:solidFill>
                <a:effectLst/>
                <a:latin typeface="+mn-lt"/>
                <a:ea typeface="+mn-ea"/>
                <a:cs typeface="+mn-cs"/>
              </a:rPr>
              <a:t>residuals,the</a:t>
            </a:r>
            <a:r>
              <a:rPr lang="en-US" sz="1200" b="0" i="0" kern="1200" dirty="0">
                <a:solidFill>
                  <a:schemeClr val="tx1"/>
                </a:solidFill>
                <a:effectLst/>
                <a:latin typeface="+mn-lt"/>
                <a:ea typeface="+mn-ea"/>
                <a:cs typeface="+mn-cs"/>
              </a:rPr>
              <a:t> middle graph shows a specific pattern where the error increases and then decreases with the predicted values violating the constant variance rule and the rightmost graph also exhibits a specific pattern where the error decreases with the predicted values depicting heteroscedasticity</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16</a:t>
            </a:fld>
            <a:endParaRPr lang="en-US"/>
          </a:p>
        </p:txBody>
      </p:sp>
    </p:spTree>
    <p:extLst>
      <p:ext uri="{BB962C8B-B14F-4D97-AF65-F5344CB8AC3E}">
        <p14:creationId xmlns:p14="http://schemas.microsoft.com/office/powerpoint/2010/main" val="653247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a less widely known fact is that, as sample sizes increase, the normality assumption for the residuals is not needed. More precisely, if we consider repeated sampling from our population, for large sample sizes, the distribution (across repeated samples) of the ordinary least squares estimates of the regression coefficients follow a normal distribution. As a consequence, for moderate to large sample sizes, non-normality of residuals should not adversely affect the usual inferential procedures. This result is a consequence of an extremely important result in statistics, known as the central limit theorem.</a:t>
            </a:r>
            <a:endParaRPr lang="en-US" dirty="0"/>
          </a:p>
        </p:txBody>
      </p:sp>
      <p:sp>
        <p:nvSpPr>
          <p:cNvPr id="4" name="Slide Number Placeholder 3"/>
          <p:cNvSpPr>
            <a:spLocks noGrp="1"/>
          </p:cNvSpPr>
          <p:nvPr>
            <p:ph type="sldNum" sz="quarter" idx="10"/>
          </p:nvPr>
        </p:nvSpPr>
        <p:spPr/>
        <p:txBody>
          <a:bodyPr/>
          <a:lstStyle/>
          <a:p>
            <a:fld id="{6791505C-62D6-AB42-AEF7-53FE9E8A8B2F}" type="slidenum">
              <a:rPr lang="en-US" smtClean="0"/>
              <a:t>17</a:t>
            </a:fld>
            <a:endParaRPr lang="en-US"/>
          </a:p>
        </p:txBody>
      </p:sp>
    </p:spTree>
    <p:extLst>
      <p:ext uri="{BB962C8B-B14F-4D97-AF65-F5344CB8AC3E}">
        <p14:creationId xmlns:p14="http://schemas.microsoft.com/office/powerpoint/2010/main" val="421957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23-11-2019</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23-11-2019</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23-11-2019</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23-11-2019</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23-11-2019</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23-11-2019</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23-11-2019</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23-11-2019</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23-11-2019</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23-11-2019</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23-11-2019</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23-11-2019</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23-11-2019</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23-11-2019</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5" Type="http://schemas.openxmlformats.org/officeDocument/2006/relationships/image" Target="../media/image400.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neuralnetworksanddeeplearning.com/chap3.html" TargetMode="Externa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44.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44.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hyperlink" Target="https://medium.com/@zxr.nju/what-is-the-kernel-trick-why-is-it-important-98a98db0961d" TargetMode="External"/><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44.png"/><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44.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3.png"/><Relationship Id="rId7" Type="http://schemas.openxmlformats.org/officeDocument/2006/relationships/image" Target="../media/image8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2.jpeg"/><Relationship Id="rId5"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85.png"/></Relationships>
</file>

<file path=ppt/slides/_rels/slide5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3.png"/><Relationship Id="rId7" Type="http://schemas.openxmlformats.org/officeDocument/2006/relationships/image" Target="../media/image8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2.jpeg"/><Relationship Id="rId5"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6.png"/><Relationship Id="rId5" Type="http://schemas.openxmlformats.org/officeDocument/2006/relationships/image" Target="../media/image44.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86.png"/><Relationship Id="rId5" Type="http://schemas.openxmlformats.org/officeDocument/2006/relationships/image" Target="../media/image44.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4000" dirty="0">
                <a:latin typeface="Proxima Nova Light" panose="02000506030000020004" pitchFamily="2" charset="77"/>
              </a:rPr>
              <a:t>Post-Graduate Diploma in ML/AI</a:t>
            </a:r>
            <a:endParaRPr lang="en-IN" sz="40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23-11-2019</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DB60F-09BD-44E6-B696-8F58B799F9BB}"/>
              </a:ext>
            </a:extLst>
          </p:cNvPr>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a:extLst>
              <a:ext uri="{FF2B5EF4-FFF2-40B4-BE49-F238E27FC236}">
                <a16:creationId xmlns:a16="http://schemas.microsoft.com/office/drawing/2014/main" id="{2A213761-21B0-4339-AA3D-5B4181AA5125}"/>
              </a:ext>
            </a:extLst>
          </p:cNvPr>
          <p:cNvSpPr>
            <a:spLocks noGrp="1"/>
          </p:cNvSpPr>
          <p:nvPr>
            <p:ph type="sldNum" sz="quarter" idx="12"/>
          </p:nvPr>
        </p:nvSpPr>
        <p:spPr/>
        <p:txBody>
          <a:bodyPr/>
          <a:lstStyle/>
          <a:p>
            <a:fld id="{273EEA2F-D825-49D3-9C25-497F06EFD3F7}" type="slidenum">
              <a:rPr lang="en-IN" smtClean="0"/>
              <a:t>10</a:t>
            </a:fld>
            <a:endParaRPr lang="en-IN"/>
          </a:p>
        </p:txBody>
      </p:sp>
      <p:sp>
        <p:nvSpPr>
          <p:cNvPr id="4" name="Title 3">
            <a:extLst>
              <a:ext uri="{FF2B5EF4-FFF2-40B4-BE49-F238E27FC236}">
                <a16:creationId xmlns:a16="http://schemas.microsoft.com/office/drawing/2014/main" id="{AEB0DB78-AA6C-4D93-878A-C1A203368F9C}"/>
              </a:ext>
            </a:extLst>
          </p:cNvPr>
          <p:cNvSpPr>
            <a:spLocks noGrp="1"/>
          </p:cNvSpPr>
          <p:nvPr>
            <p:ph type="title"/>
          </p:nvPr>
        </p:nvSpPr>
        <p:spPr/>
        <p:txBody>
          <a:bodyPr/>
          <a:lstStyle/>
          <a:p>
            <a:r>
              <a:rPr lang="en-IN" sz="2000" b="1" dirty="0"/>
              <a:t>Hypothesis Testing</a:t>
            </a:r>
            <a:endParaRPr lang="en-IN" sz="2000" dirty="0"/>
          </a:p>
        </p:txBody>
      </p:sp>
      <p:sp>
        <p:nvSpPr>
          <p:cNvPr id="5" name="Rectangle 4">
            <a:extLst>
              <a:ext uri="{FF2B5EF4-FFF2-40B4-BE49-F238E27FC236}">
                <a16:creationId xmlns:a16="http://schemas.microsoft.com/office/drawing/2014/main" id="{7A937E85-5158-416A-9CE3-78D792E4ACF5}"/>
              </a:ext>
            </a:extLst>
          </p:cNvPr>
          <p:cNvSpPr/>
          <p:nvPr/>
        </p:nvSpPr>
        <p:spPr>
          <a:xfrm>
            <a:off x="548483" y="725090"/>
            <a:ext cx="8047033" cy="3693319"/>
          </a:xfrm>
          <a:prstGeom prst="rect">
            <a:avLst/>
          </a:prstGeom>
        </p:spPr>
        <p:txBody>
          <a:bodyPr wrap="square">
            <a:spAutoFit/>
          </a:bodyPr>
          <a:lstStyle/>
          <a:p>
            <a:r>
              <a:rPr lang="en-US" dirty="0">
                <a:solidFill>
                  <a:schemeClr val="accent6"/>
                </a:solidFill>
                <a:latin typeface="Merriweather"/>
              </a:rPr>
              <a:t>Making a decision </a:t>
            </a:r>
          </a:p>
          <a:p>
            <a:r>
              <a:rPr lang="en-US" dirty="0">
                <a:solidFill>
                  <a:schemeClr val="accent5">
                    <a:lumMod val="50000"/>
                  </a:schemeClr>
                </a:solidFill>
                <a:latin typeface="Merriweather"/>
              </a:rPr>
              <a:t>- Critical value method:</a:t>
            </a:r>
          </a:p>
          <a:p>
            <a:pPr marL="171450" indent="-171450">
              <a:buFont typeface="Arial" panose="020B0604020202020204" pitchFamily="34" charset="0"/>
              <a:buChar char="•"/>
            </a:pPr>
            <a:r>
              <a:rPr lang="en-US" dirty="0">
                <a:solidFill>
                  <a:srgbClr val="333333"/>
                </a:solidFill>
                <a:latin typeface="Merriweather"/>
              </a:rPr>
              <a:t>Calculate the value of </a:t>
            </a:r>
            <a:r>
              <a:rPr lang="en-US" dirty="0" err="1">
                <a:solidFill>
                  <a:srgbClr val="333333"/>
                </a:solidFill>
                <a:latin typeface="Merriweather"/>
              </a:rPr>
              <a:t>Zc</a:t>
            </a:r>
            <a:r>
              <a:rPr lang="en-US" dirty="0">
                <a:solidFill>
                  <a:srgbClr val="333333"/>
                </a:solidFill>
                <a:latin typeface="Merriweather"/>
              </a:rPr>
              <a:t> from the given value of α (significance level)</a:t>
            </a:r>
          </a:p>
          <a:p>
            <a:pPr marL="171450" indent="-171450">
              <a:buFont typeface="Arial" panose="020B0604020202020204" pitchFamily="34" charset="0"/>
              <a:buChar char="•"/>
            </a:pPr>
            <a:r>
              <a:rPr lang="en-US" dirty="0">
                <a:solidFill>
                  <a:srgbClr val="333333"/>
                </a:solidFill>
                <a:latin typeface="Merriweather"/>
              </a:rPr>
              <a:t>Calculate the critical values (UCV and LCV) from the value of </a:t>
            </a:r>
            <a:r>
              <a:rPr lang="en-US" dirty="0" err="1">
                <a:solidFill>
                  <a:srgbClr val="333333"/>
                </a:solidFill>
                <a:latin typeface="Merriweather"/>
              </a:rPr>
              <a:t>Zc</a:t>
            </a:r>
            <a:endParaRPr lang="en-US" dirty="0">
              <a:solidFill>
                <a:srgbClr val="333333"/>
              </a:solidFill>
              <a:latin typeface="Merriweather"/>
            </a:endParaRPr>
          </a:p>
          <a:p>
            <a:pPr marL="171450" indent="-171450">
              <a:buFont typeface="Arial" panose="020B0604020202020204" pitchFamily="34" charset="0"/>
              <a:buChar char="•"/>
            </a:pPr>
            <a:r>
              <a:rPr lang="en-US" dirty="0">
                <a:solidFill>
                  <a:srgbClr val="333333"/>
                </a:solidFill>
                <a:latin typeface="Merriweather"/>
              </a:rPr>
              <a:t>Make the decision on the basis of the value of the sample mean </a:t>
            </a:r>
            <a:r>
              <a:rPr lang="en-US" dirty="0">
                <a:solidFill>
                  <a:srgbClr val="333333"/>
                </a:solidFill>
                <a:latin typeface="MJXc-TeX-main-R"/>
              </a:rPr>
              <a:t>¯</a:t>
            </a:r>
            <a:r>
              <a:rPr lang="en-US" dirty="0">
                <a:solidFill>
                  <a:srgbClr val="333333"/>
                </a:solidFill>
                <a:latin typeface="MJXc-TeX-math-I"/>
              </a:rPr>
              <a:t>x</a:t>
            </a:r>
            <a:r>
              <a:rPr lang="en-US" dirty="0">
                <a:solidFill>
                  <a:srgbClr val="333333"/>
                </a:solidFill>
                <a:latin typeface="Merriweather"/>
              </a:rPr>
              <a:t> with respect to the critical values (UCV AND LCV)</a:t>
            </a:r>
          </a:p>
          <a:p>
            <a:pPr marL="171450" indent="-171450">
              <a:buFont typeface="Arial" panose="020B0604020202020204" pitchFamily="34" charset="0"/>
              <a:buChar char="•"/>
            </a:pPr>
            <a:endParaRPr lang="en-US" dirty="0">
              <a:solidFill>
                <a:srgbClr val="333333"/>
              </a:solidFill>
              <a:latin typeface="Merriweather"/>
            </a:endParaRPr>
          </a:p>
          <a:p>
            <a:pPr marL="171450" indent="-171450">
              <a:buFontTx/>
              <a:buChar char="-"/>
            </a:pPr>
            <a:r>
              <a:rPr lang="en-US" dirty="0">
                <a:solidFill>
                  <a:schemeClr val="accent5">
                    <a:lumMod val="50000"/>
                  </a:schemeClr>
                </a:solidFill>
                <a:latin typeface="Merriweather"/>
              </a:rPr>
              <a:t>P-value method:</a:t>
            </a:r>
          </a:p>
          <a:p>
            <a:pPr marL="171450" indent="-171450">
              <a:buFont typeface="Arial" panose="020B0604020202020204" pitchFamily="34" charset="0"/>
              <a:buChar char="•"/>
            </a:pPr>
            <a:r>
              <a:rPr lang="en-US" dirty="0"/>
              <a:t>Calculate the value of z-score for the sample mean point on the distribution</a:t>
            </a:r>
          </a:p>
          <a:p>
            <a:pPr marL="171450" indent="-171450">
              <a:buFont typeface="Arial" panose="020B0604020202020204" pitchFamily="34" charset="0"/>
              <a:buChar char="•"/>
            </a:pPr>
            <a:r>
              <a:rPr lang="en-US" dirty="0"/>
              <a:t>Calculate the p-value from the cumulative probability for the given z-score using the z-table</a:t>
            </a:r>
          </a:p>
          <a:p>
            <a:pPr marL="171450" indent="-171450">
              <a:buFont typeface="Arial" panose="020B0604020202020204" pitchFamily="34" charset="0"/>
              <a:buChar char="•"/>
            </a:pPr>
            <a:r>
              <a:rPr lang="en-US" dirty="0"/>
              <a:t>Make a decision on the basis of the p-value (multiply it by 2 for a two-tailed test) with respect to the given value of α (significance value).</a:t>
            </a:r>
            <a:endParaRPr lang="en-US" dirty="0">
              <a:solidFill>
                <a:srgbClr val="333333"/>
              </a:solidFill>
              <a:latin typeface="Merriweather"/>
            </a:endParaRPr>
          </a:p>
        </p:txBody>
      </p:sp>
    </p:spTree>
    <p:extLst>
      <p:ext uri="{BB962C8B-B14F-4D97-AF65-F5344CB8AC3E}">
        <p14:creationId xmlns:p14="http://schemas.microsoft.com/office/powerpoint/2010/main" val="1779316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11</a:t>
            </a:fld>
            <a:endParaRPr lang="en-IN" sz="900" dirty="0">
              <a:solidFill>
                <a:srgbClr val="FF0000"/>
              </a:solidFill>
              <a:latin typeface="Proxima Nova Rg" pitchFamily="50" charset="0"/>
            </a:endParaRPr>
          </a:p>
        </p:txBody>
      </p:sp>
      <p:sp>
        <p:nvSpPr>
          <p:cNvPr id="2" name="Rectangle 1"/>
          <p:cNvSpPr/>
          <p:nvPr/>
        </p:nvSpPr>
        <p:spPr>
          <a:xfrm>
            <a:off x="254665" y="208407"/>
            <a:ext cx="4317335"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Linear Regression</a:t>
            </a:r>
          </a:p>
        </p:txBody>
      </p:sp>
      <p:grpSp>
        <p:nvGrpSpPr>
          <p:cNvPr id="7" name="Group 6"/>
          <p:cNvGrpSpPr/>
          <p:nvPr/>
        </p:nvGrpSpPr>
        <p:grpSpPr>
          <a:xfrm>
            <a:off x="613662" y="1075558"/>
            <a:ext cx="7955663" cy="3445911"/>
            <a:chOff x="601827" y="329624"/>
            <a:chExt cx="11026170" cy="5849874"/>
          </a:xfrm>
        </p:grpSpPr>
        <p:sp>
          <p:nvSpPr>
            <p:cNvPr id="8" name="Rectangle 3"/>
            <p:cNvSpPr>
              <a:spLocks noChangeArrowheads="1"/>
            </p:cNvSpPr>
            <p:nvPr/>
          </p:nvSpPr>
          <p:spPr bwMode="auto">
            <a:xfrm>
              <a:off x="3445618" y="329624"/>
              <a:ext cx="8182379" cy="256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FF0000"/>
                  </a:solidFill>
                  <a:effectLst/>
                  <a:latin typeface="Gill Sans MT" panose="020B0502020104020203" pitchFamily="34" charset="0"/>
                </a:rPr>
                <a:t>What Is Linear Regression?</a:t>
              </a:r>
              <a:endParaRPr kumimoji="0" lang="en-US" altLang="en-US" sz="2400" b="0" i="0" u="none" strike="noStrike" cap="none" normalizeH="0" baseline="0" dirty="0">
                <a:ln>
                  <a:noFill/>
                </a:ln>
                <a:solidFill>
                  <a:srgbClr val="FF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It is the simplest form of regression. It is a technique in which the</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1" i="0" u="none" strike="noStrike" cap="none" normalizeH="0" baseline="0" dirty="0">
                  <a:ln>
                    <a:noFill/>
                  </a:ln>
                  <a:solidFill>
                    <a:srgbClr val="000000"/>
                  </a:solidFill>
                  <a:effectLst/>
                  <a:latin typeface="Gill Sans MT" panose="020B0502020104020203" pitchFamily="34" charset="0"/>
                  <a:ea typeface="+mn-ea"/>
                  <a:cs typeface="+mn-cs"/>
                </a:rPr>
                <a:t>dependent variable is continuous</a:t>
              </a:r>
              <a:r>
                <a:rPr kumimoji="0" lang="en-US" altLang="en-US" sz="1400" b="0" i="0" u="none" strike="noStrike" cap="none" normalizeH="0" baseline="0" dirty="0">
                  <a:ln>
                    <a:noFill/>
                  </a:ln>
                  <a:solidFill>
                    <a:srgbClr val="000000"/>
                  </a:solidFill>
                  <a:effectLst/>
                  <a:latin typeface="Calibri" panose="020F0502020204030204" pitchFamily="34" charset="0"/>
                  <a:ea typeface="+mn-ea"/>
                  <a:cs typeface="+mn-cs"/>
                </a:rPr>
                <a:t> </a:t>
              </a:r>
              <a:r>
                <a:rPr kumimoji="0" lang="en-US" altLang="en-US" sz="1400" b="0" i="0" u="none" strike="noStrike" cap="none" normalizeH="0" baseline="0" dirty="0">
                  <a:ln>
                    <a:noFill/>
                  </a:ln>
                  <a:solidFill>
                    <a:srgbClr val="000000"/>
                  </a:solidFill>
                  <a:effectLst/>
                  <a:latin typeface="Gill Sans MT" panose="020B0502020104020203" pitchFamily="34" charset="0"/>
                  <a:ea typeface="+mn-ea"/>
                  <a:cs typeface="+mn-cs"/>
                </a:rPr>
                <a:t>in nature. The relationship between the dependent variable and independent variables is assumed to be linear in nature.</a:t>
              </a:r>
              <a:endParaRPr kumimoji="0" lang="en-US" altLang="en-US" sz="2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9" name="Picture 8"/>
            <p:cNvPicPr/>
            <p:nvPr/>
          </p:nvPicPr>
          <p:blipFill rotWithShape="1">
            <a:blip r:embed="rId2" cstate="print">
              <a:extLst>
                <a:ext uri="{28A0092B-C50C-407E-A947-70E740481C1C}">
                  <a14:useLocalDpi xmlns:a14="http://schemas.microsoft.com/office/drawing/2010/main" val="0"/>
                </a:ext>
              </a:extLst>
            </a:blip>
            <a:srcRect l="16568" r="7550" b="43463"/>
            <a:stretch/>
          </p:blipFill>
          <p:spPr>
            <a:xfrm>
              <a:off x="639651" y="587443"/>
              <a:ext cx="2383633" cy="1713774"/>
            </a:xfrm>
            <a:prstGeom prst="rect">
              <a:avLst/>
            </a:prstGeom>
          </p:spPr>
        </p:pic>
        <p:grpSp>
          <p:nvGrpSpPr>
            <p:cNvPr id="11" name="Group 10"/>
            <p:cNvGrpSpPr/>
            <p:nvPr/>
          </p:nvGrpSpPr>
          <p:grpSpPr>
            <a:xfrm>
              <a:off x="601827" y="2699688"/>
              <a:ext cx="10988346" cy="3479810"/>
              <a:chOff x="601827" y="2924217"/>
              <a:chExt cx="10988346" cy="3479810"/>
            </a:xfrm>
          </p:grpSpPr>
          <p:sp>
            <p:nvSpPr>
              <p:cNvPr id="12" name="Rectangle 5"/>
              <p:cNvSpPr>
                <a:spLocks noChangeArrowheads="1"/>
              </p:cNvSpPr>
              <p:nvPr/>
            </p:nvSpPr>
            <p:spPr bwMode="auto">
              <a:xfrm>
                <a:off x="601827" y="5679101"/>
                <a:ext cx="10988346" cy="72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Simple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gets its adjective ‘simple’, because it concerns the study of only one predictor variable, similarly</a:t>
                </a:r>
                <a:r>
                  <a:rPr kumimoji="0" lang="en-US" altLang="en-US" sz="1400" b="1"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multiple linear regression</a:t>
                </a:r>
                <a:r>
                  <a:rPr kumimoji="0" lang="en-US" altLang="en-US" sz="1400" b="0" i="1" u="none" strike="noStrike" cap="none" normalizeH="0" baseline="0" dirty="0">
                    <a:ln>
                      <a:noFill/>
                    </a:ln>
                    <a:solidFill>
                      <a:srgbClr val="000000"/>
                    </a:solidFill>
                    <a:effectLst/>
                    <a:latin typeface="Gill Sans MT" panose="020B0502020104020203" pitchFamily="34" charset="0"/>
                    <a:ea typeface="Times New Roman" panose="02020603050405020304" pitchFamily="18" charset="0"/>
                    <a:cs typeface="Times New Roman" panose="02020603050405020304" pitchFamily="18" charset="0"/>
                  </a:rPr>
                  <a:t> concerns the study of two or more predictor variables.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3"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51631"/>
              <a:stretch/>
            </p:blipFill>
            <p:spPr bwMode="auto">
              <a:xfrm>
                <a:off x="6096000" y="2933010"/>
                <a:ext cx="4359498" cy="24189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r="60539"/>
              <a:stretch/>
            </p:blipFill>
            <p:spPr bwMode="auto">
              <a:xfrm>
                <a:off x="1831467" y="2924217"/>
                <a:ext cx="3569595" cy="242776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8847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12</a:t>
            </a:fld>
            <a:endParaRPr lang="en-IN" sz="900" dirty="0">
              <a:solidFill>
                <a:srgbClr val="FF0000"/>
              </a:solidFill>
              <a:latin typeface="Proxima Nova Rg" pitchFamily="50" charset="0"/>
            </a:endParaRPr>
          </a:p>
        </p:txBody>
      </p:sp>
      <p:sp>
        <p:nvSpPr>
          <p:cNvPr id="2" name="Rectangle 1"/>
          <p:cNvSpPr/>
          <p:nvPr/>
        </p:nvSpPr>
        <p:spPr>
          <a:xfrm>
            <a:off x="254665" y="208407"/>
            <a:ext cx="2977633" cy="375487"/>
          </a:xfrm>
          <a:prstGeom prst="rect">
            <a:avLst/>
          </a:prstGeom>
        </p:spPr>
        <p:txBody>
          <a:bodyPr wrap="square">
            <a:spAutoFit/>
          </a:bodyPr>
          <a:lstStyle/>
          <a:p>
            <a:pPr defTabSz="685800">
              <a:lnSpc>
                <a:spcPct val="80000"/>
              </a:lnSpc>
              <a:spcBef>
                <a:spcPct val="0"/>
              </a:spcBef>
            </a:pPr>
            <a:r>
              <a:rPr lang="en-US" sz="2300" dirty="0">
                <a:solidFill>
                  <a:schemeClr val="bg1"/>
                </a:solidFill>
                <a:latin typeface="Proxima Nova Light" panose="02000506030000020004" pitchFamily="2" charset="77"/>
              </a:rPr>
              <a:t>Linear Regression</a:t>
            </a:r>
          </a:p>
        </p:txBody>
      </p:sp>
      <p:pic>
        <p:nvPicPr>
          <p:cNvPr id="18" name="Picture 17"/>
          <p:cNvPicPr/>
          <p:nvPr/>
        </p:nvPicPr>
        <p:blipFill>
          <a:blip r:embed="rId2" cstate="print">
            <a:extLst>
              <a:ext uri="{28A0092B-C50C-407E-A947-70E740481C1C}">
                <a14:useLocalDpi xmlns:a14="http://schemas.microsoft.com/office/drawing/2010/main" val="0"/>
              </a:ext>
            </a:extLst>
          </a:blip>
          <a:stretch>
            <a:fillRect/>
          </a:stretch>
        </p:blipFill>
        <p:spPr>
          <a:xfrm>
            <a:off x="6337253" y="1450147"/>
            <a:ext cx="2406743" cy="2243206"/>
          </a:xfrm>
          <a:prstGeom prst="rect">
            <a:avLst/>
          </a:prstGeom>
        </p:spPr>
      </p:pic>
      <p:grpSp>
        <p:nvGrpSpPr>
          <p:cNvPr id="19" name="Group 18"/>
          <p:cNvGrpSpPr/>
          <p:nvPr/>
        </p:nvGrpSpPr>
        <p:grpSpPr>
          <a:xfrm>
            <a:off x="254923" y="971674"/>
            <a:ext cx="6082330" cy="3700214"/>
            <a:chOff x="568885" y="1323453"/>
            <a:chExt cx="7428895" cy="4933563"/>
          </a:xfrm>
        </p:grpSpPr>
        <p:sp>
          <p:nvSpPr>
            <p:cNvPr id="20" name="Rectangle 19"/>
            <p:cNvSpPr/>
            <p:nvPr/>
          </p:nvSpPr>
          <p:spPr>
            <a:xfrm>
              <a:off x="691166" y="1323453"/>
              <a:ext cx="7306614" cy="861765"/>
            </a:xfrm>
            <a:prstGeom prst="rect">
              <a:avLst/>
            </a:prstGeom>
          </p:spPr>
          <p:txBody>
            <a:bodyPr wrap="square">
              <a:spAutoFit/>
            </a:bodyPr>
            <a:lstStyle/>
            <a:p>
              <a:pPr eaLnBrk="0" fontAlgn="base" hangingPunct="0">
                <a:spcBef>
                  <a:spcPct val="0"/>
                </a:spcBef>
                <a:spcAft>
                  <a:spcPct val="0"/>
                </a:spcAft>
              </a:pPr>
              <a:r>
                <a:rPr lang="en-US" sz="1200" b="1" dirty="0">
                  <a:solidFill>
                    <a:srgbClr val="000000"/>
                  </a:solidFill>
                  <a:latin typeface="Gill Sans MT" panose="020B0502020104020203" pitchFamily="34" charset="0"/>
                </a:rPr>
                <a:t>Residual sum of squares (RSS)</a:t>
              </a:r>
            </a:p>
            <a:p>
              <a:r>
                <a:rPr lang="en-US" sz="1200" dirty="0">
                  <a:solidFill>
                    <a:srgbClr val="000000"/>
                  </a:solidFill>
                  <a:latin typeface="Gill Sans MT" panose="020B0502020104020203" pitchFamily="34" charset="0"/>
                </a:rPr>
                <a:t>This gives information about </a:t>
              </a:r>
              <a:r>
                <a:rPr lang="en-US" sz="1200" dirty="0"/>
                <a:t>how much the target value varies around the regression line (predicted value).</a:t>
              </a:r>
            </a:p>
          </p:txBody>
        </p:sp>
        <p:sp>
          <p:nvSpPr>
            <p:cNvPr id="21" name="Rectangle 20"/>
            <p:cNvSpPr/>
            <p:nvPr/>
          </p:nvSpPr>
          <p:spPr>
            <a:xfrm>
              <a:off x="568885" y="2723092"/>
              <a:ext cx="7306614" cy="861765"/>
            </a:xfrm>
            <a:prstGeom prst="rect">
              <a:avLst/>
            </a:prstGeom>
          </p:spPr>
          <p:txBody>
            <a:bodyPr wrap="square">
              <a:spAutoFit/>
            </a:bodyPr>
            <a:lstStyle/>
            <a:p>
              <a:pPr eaLnBrk="0" fontAlgn="base" hangingPunct="0">
                <a:spcBef>
                  <a:spcPct val="0"/>
                </a:spcBef>
                <a:spcAft>
                  <a:spcPct val="0"/>
                </a:spcAft>
              </a:pPr>
              <a:r>
                <a:rPr lang="en-US" sz="1200" dirty="0">
                  <a:solidFill>
                    <a:srgbClr val="000000"/>
                  </a:solidFill>
                  <a:latin typeface="Gill Sans MT" panose="020B0502020104020203" pitchFamily="34" charset="0"/>
                </a:rPr>
                <a:t>The best-fit line is obtained by minimizing a quantity called Residual Sum of Squares (RSS) which could be optimized using Gradient Descent to get parameters of the best fit line. </a:t>
              </a:r>
            </a:p>
          </p:txBody>
        </p:sp>
        <p:pic>
          <p:nvPicPr>
            <p:cNvPr id="22" name="Picture 21" descr="https://cdn-images-1.medium.com/max/800/1*M7ukJZNTvPd6tQqNXxGGzQ.png"/>
            <p:cNvPicPr/>
            <p:nvPr/>
          </p:nvPicPr>
          <p:blipFill rotWithShape="1">
            <a:blip r:embed="rId3">
              <a:extLst>
                <a:ext uri="{28A0092B-C50C-407E-A947-70E740481C1C}">
                  <a14:useLocalDpi xmlns:a14="http://schemas.microsoft.com/office/drawing/2010/main" val="0"/>
                </a:ext>
              </a:extLst>
            </a:blip>
            <a:srcRect l="4693" r="3960" b="14209"/>
            <a:stretch/>
          </p:blipFill>
          <p:spPr bwMode="auto">
            <a:xfrm>
              <a:off x="2106801" y="2152465"/>
              <a:ext cx="3286260" cy="545694"/>
            </a:xfrm>
            <a:prstGeom prst="rect">
              <a:avLst/>
            </a:prstGeom>
            <a:noFill/>
            <a:ln>
              <a:noFill/>
            </a:ln>
          </p:spPr>
        </p:pic>
        <p:sp>
          <p:nvSpPr>
            <p:cNvPr id="23" name="Rectangle 22"/>
            <p:cNvSpPr/>
            <p:nvPr/>
          </p:nvSpPr>
          <p:spPr>
            <a:xfrm>
              <a:off x="568885" y="3324056"/>
              <a:ext cx="7306614" cy="769946"/>
            </a:xfrm>
            <a:prstGeom prst="rect">
              <a:avLst/>
            </a:prstGeom>
          </p:spPr>
          <p:txBody>
            <a:bodyPr wrap="square">
              <a:spAutoFit/>
            </a:bodyPr>
            <a:lstStyle/>
            <a:p>
              <a:pPr>
                <a:lnSpc>
                  <a:spcPct val="107000"/>
                </a:lnSpc>
                <a:spcAft>
                  <a:spcPts val="800"/>
                </a:spcAft>
              </a:pPr>
              <a:r>
                <a:rPr lang="en-US" sz="1200" b="1" dirty="0">
                  <a:solidFill>
                    <a:srgbClr val="000000"/>
                  </a:solidFill>
                  <a:latin typeface="Gill Sans MT" panose="020B0502020104020203" pitchFamily="34" charset="0"/>
                </a:rPr>
                <a:t>Total sum of squares (TSS)</a:t>
              </a:r>
            </a:p>
            <a:p>
              <a:pPr>
                <a:lnSpc>
                  <a:spcPct val="107000"/>
                </a:lnSpc>
                <a:spcAft>
                  <a:spcPts val="800"/>
                </a:spcAft>
              </a:pPr>
              <a:r>
                <a:rPr lang="en-US" sz="1200" dirty="0">
                  <a:solidFill>
                    <a:srgbClr val="000000"/>
                  </a:solidFill>
                  <a:latin typeface="Gill Sans MT" panose="020B0502020104020203" pitchFamily="34" charset="0"/>
                </a:rPr>
                <a:t>This tells how much the data point move around the mean.</a:t>
              </a:r>
            </a:p>
          </p:txBody>
        </p:sp>
        <p:pic>
          <p:nvPicPr>
            <p:cNvPr id="24" name="Picture 23" descr="https://cdn-images-1.medium.com/max/800/1*LXAc7FPLOgB1L3IqSUKl5A.png"/>
            <p:cNvPicPr/>
            <p:nvPr/>
          </p:nvPicPr>
          <p:blipFill rotWithShape="1">
            <a:blip r:embed="rId4">
              <a:extLst>
                <a:ext uri="{28A0092B-C50C-407E-A947-70E740481C1C}">
                  <a14:useLocalDpi xmlns:a14="http://schemas.microsoft.com/office/drawing/2010/main" val="0"/>
                </a:ext>
              </a:extLst>
            </a:blip>
            <a:srcRect t="5719" r="8087" b="73054"/>
            <a:stretch/>
          </p:blipFill>
          <p:spPr bwMode="auto">
            <a:xfrm>
              <a:off x="1858851" y="4084840"/>
              <a:ext cx="3782162" cy="347729"/>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25" name="TextBox 24"/>
                <p:cNvSpPr txBox="1"/>
                <p:nvPr/>
              </p:nvSpPr>
              <p:spPr>
                <a:xfrm>
                  <a:off x="1869616" y="5187760"/>
                  <a:ext cx="3760631" cy="1069256"/>
                </a:xfrm>
                <a:prstGeom prst="rect">
                  <a:avLst/>
                </a:prstGeom>
                <a:noFill/>
              </p:spPr>
              <p:txBody>
                <a:bodyPr wrap="square" rtlCol="0">
                  <a:spAutoFit/>
                </a:bodyPr>
                <a:lstStyle/>
                <a:p>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i="1" smtClean="0">
                              <a:latin typeface="Cambria Math" panose="02040503050406030204" pitchFamily="18" charset="0"/>
                            </a:rPr>
                            <m:t>2</m:t>
                          </m:r>
                        </m:sup>
                      </m:sSup>
                    </m:oMath>
                  </a14:m>
                  <a:r>
                    <a:rPr lang="en-US" sz="1600" dirty="0"/>
                    <a:t>= 1 -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𝑅𝑆𝑆</m:t>
                          </m:r>
                        </m:num>
                        <m:den>
                          <m:r>
                            <a:rPr lang="en-US" sz="1600" b="0" i="1" smtClean="0">
                              <a:latin typeface="Cambria Math" panose="02040503050406030204" pitchFamily="18" charset="0"/>
                            </a:rPr>
                            <m:t>𝑇𝑆𝑆</m:t>
                          </m:r>
                        </m:den>
                      </m:f>
                    </m:oMath>
                  </a14:m>
                  <a:r>
                    <a:rPr lang="en-US" sz="1600" dirty="0"/>
                    <a:t> = 1- </a:t>
                  </a:r>
                  <a14:m>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𝐸𝑥𝑝𝑙𝑎𝑖𝑛𝑒𝑑</m:t>
                          </m:r>
                          <m:r>
                            <a:rPr lang="en-US" sz="1600" b="0" i="1" smtClean="0">
                              <a:latin typeface="Cambria Math" panose="02040503050406030204" pitchFamily="18" charset="0"/>
                            </a:rPr>
                            <m:t> </m:t>
                          </m:r>
                          <m:r>
                            <a:rPr lang="en-US" sz="1600" b="0" i="1" smtClean="0">
                              <a:latin typeface="Cambria Math" panose="02040503050406030204" pitchFamily="18" charset="0"/>
                            </a:rPr>
                            <m:t>𝑉𝑎𝑟𝑖𝑎𝑡𝑖𝑜𝑛</m:t>
                          </m:r>
                        </m:num>
                        <m:den>
                          <m:r>
                            <a:rPr lang="en-US" sz="1600" b="0" i="1" smtClean="0">
                              <a:latin typeface="Cambria Math" panose="02040503050406030204" pitchFamily="18" charset="0"/>
                            </a:rPr>
                            <m:t>𝑇𝑜𝑡𝑎𝑙</m:t>
                          </m:r>
                          <m:r>
                            <a:rPr lang="en-US" sz="1600" b="0" i="1" smtClean="0">
                              <a:latin typeface="Cambria Math" panose="02040503050406030204" pitchFamily="18" charset="0"/>
                            </a:rPr>
                            <m:t> </m:t>
                          </m:r>
                          <m:r>
                            <a:rPr lang="en-US" sz="1600" b="0" i="1" smtClean="0">
                              <a:latin typeface="Cambria Math" panose="02040503050406030204" pitchFamily="18" charset="0"/>
                            </a:rPr>
                            <m:t>𝑉𝑎𝑟𝑖𝑎𝑡𝑖𝑜𝑛</m:t>
                          </m:r>
                        </m:den>
                      </m:f>
                    </m:oMath>
                  </a14:m>
                  <a:endParaRPr lang="en-US" sz="16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869616" y="5187760"/>
                  <a:ext cx="3760631" cy="1069256"/>
                </a:xfrm>
                <a:prstGeom prst="rect">
                  <a:avLst/>
                </a:prstGeom>
                <a:blipFill>
                  <a:blip r:embed="rId5"/>
                  <a:stretch>
                    <a:fillRect/>
                  </a:stretch>
                </a:blipFill>
              </p:spPr>
              <p:txBody>
                <a:bodyPr/>
                <a:lstStyle/>
                <a:p>
                  <a:r>
                    <a:rPr lang="en-IN">
                      <a:noFill/>
                    </a:rPr>
                    <a:t> </a:t>
                  </a:r>
                </a:p>
              </p:txBody>
            </p:sp>
          </mc:Fallback>
        </mc:AlternateContent>
        <p:sp>
          <p:nvSpPr>
            <p:cNvPr id="26" name="Rectangle 25"/>
            <p:cNvSpPr/>
            <p:nvPr/>
          </p:nvSpPr>
          <p:spPr>
            <a:xfrm>
              <a:off x="568885" y="4613251"/>
              <a:ext cx="6096000" cy="861765"/>
            </a:xfrm>
            <a:prstGeom prst="rect">
              <a:avLst/>
            </a:prstGeom>
          </p:spPr>
          <p:txBody>
            <a:bodyPr>
              <a:spAutoFit/>
            </a:bodyPr>
            <a:lstStyle/>
            <a:p>
              <a:r>
                <a:rPr lang="en-US" sz="1200" b="1" dirty="0">
                  <a:solidFill>
                    <a:srgbClr val="000000"/>
                  </a:solidFill>
                  <a:latin typeface="Gill Sans MT" panose="020B0502020104020203" pitchFamily="34" charset="0"/>
                </a:rPr>
                <a:t>R-squared</a:t>
              </a:r>
              <a:r>
                <a:rPr lang="en-US" sz="1200" dirty="0">
                  <a:solidFill>
                    <a:srgbClr val="000000"/>
                  </a:solidFill>
                  <a:latin typeface="Gill Sans MT" panose="020B0502020104020203" pitchFamily="34" charset="0"/>
                </a:rPr>
                <a:t> is a statistical measure of how close the data are to the fitted regression line. It is also known as the coefficient of determination</a:t>
              </a:r>
            </a:p>
          </p:txBody>
        </p:sp>
      </p:grpSp>
    </p:spTree>
    <p:extLst>
      <p:ext uri="{BB962C8B-B14F-4D97-AF65-F5344CB8AC3E}">
        <p14:creationId xmlns:p14="http://schemas.microsoft.com/office/powerpoint/2010/main" val="3247265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21" name="Group 20"/>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dirty="0"/>
                <a:t>3 &amp; 1</a:t>
              </a:r>
            </a:p>
          </p:txBody>
        </p:sp>
        <p:grpSp>
          <p:nvGrpSpPr>
            <p:cNvPr id="24" name="Group 23"/>
            <p:cNvGrpSpPr/>
            <p:nvPr/>
          </p:nvGrpSpPr>
          <p:grpSpPr>
            <a:xfrm>
              <a:off x="1513260" y="1431766"/>
              <a:ext cx="8776961" cy="2170193"/>
              <a:chOff x="1513260" y="1431766"/>
              <a:chExt cx="8776961" cy="2170193"/>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2" y="3324960"/>
                <a:ext cx="592429" cy="276999"/>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450761" cy="276999"/>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450761" cy="276999"/>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294403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45C41373-8410-7E43-98CC-4EFDDD10C8A6}"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1"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12</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grpSp>
        <p:nvGrpSpPr>
          <p:cNvPr id="17" name="Group 16"/>
          <p:cNvGrpSpPr/>
          <p:nvPr/>
        </p:nvGrpSpPr>
        <p:grpSpPr>
          <a:xfrm>
            <a:off x="962182" y="1520848"/>
            <a:ext cx="6992680" cy="3220323"/>
            <a:chOff x="1160422" y="818723"/>
            <a:chExt cx="9129799" cy="4274472"/>
          </a:xfrm>
        </p:grpSpPr>
        <p:sp>
          <p:nvSpPr>
            <p:cNvPr id="22" name="TextBox 21"/>
            <p:cNvSpPr txBox="1"/>
            <p:nvPr/>
          </p:nvSpPr>
          <p:spPr>
            <a:xfrm>
              <a:off x="1278504" y="818723"/>
              <a:ext cx="7794656" cy="490230"/>
            </a:xfrm>
            <a:prstGeom prst="rect">
              <a:avLst/>
            </a:prstGeom>
            <a:noFill/>
          </p:spPr>
          <p:txBody>
            <a:bodyPr wrap="square" rtlCol="0">
              <a:spAutoFit/>
            </a:bodyPr>
            <a:lstStyle/>
            <a:p>
              <a:r>
                <a:rPr lang="en-US" dirty="0"/>
                <a:t>Which of the figures best represent RSS &amp; TSS respectively?</a:t>
              </a:r>
            </a:p>
          </p:txBody>
        </p:sp>
        <p:sp>
          <p:nvSpPr>
            <p:cNvPr id="23" name="TextBox 22"/>
            <p:cNvSpPr txBox="1"/>
            <p:nvPr/>
          </p:nvSpPr>
          <p:spPr>
            <a:xfrm>
              <a:off x="1160422" y="3826768"/>
              <a:ext cx="6336409" cy="1266427"/>
            </a:xfrm>
            <a:prstGeom prst="rect">
              <a:avLst/>
            </a:prstGeom>
            <a:noFill/>
          </p:spPr>
          <p:txBody>
            <a:bodyPr wrap="square" rtlCol="0">
              <a:spAutoFit/>
            </a:bodyPr>
            <a:lstStyle/>
            <a:p>
              <a:pPr marL="914400" lvl="1" indent="-457200">
                <a:buAutoNum type="alphaUcParenR"/>
              </a:pPr>
              <a:r>
                <a:rPr lang="en-US" sz="1400" dirty="0"/>
                <a:t>1 &amp; 2</a:t>
              </a:r>
            </a:p>
            <a:p>
              <a:pPr marL="914400" lvl="1" indent="-457200">
                <a:buAutoNum type="alphaUcParenR"/>
              </a:pPr>
              <a:r>
                <a:rPr lang="en-US" sz="1400" dirty="0"/>
                <a:t>2 &amp; 3</a:t>
              </a:r>
            </a:p>
            <a:p>
              <a:pPr marL="914400" lvl="1" indent="-457200">
                <a:buAutoNum type="alphaUcParenR"/>
              </a:pPr>
              <a:r>
                <a:rPr lang="en-US" sz="1400" dirty="0"/>
                <a:t>1 &amp; 3</a:t>
              </a:r>
            </a:p>
            <a:p>
              <a:pPr marL="914400" lvl="1" indent="-457200">
                <a:buAutoNum type="alphaUcParenR"/>
              </a:pPr>
              <a:r>
                <a:rPr lang="en-US" sz="1400" b="1" dirty="0">
                  <a:solidFill>
                    <a:srgbClr val="FF0000"/>
                  </a:solidFill>
                </a:rPr>
                <a:t>3 &amp; 1</a:t>
              </a:r>
            </a:p>
          </p:txBody>
        </p:sp>
        <p:grpSp>
          <p:nvGrpSpPr>
            <p:cNvPr id="24" name="Group 23"/>
            <p:cNvGrpSpPr/>
            <p:nvPr/>
          </p:nvGrpSpPr>
          <p:grpSpPr>
            <a:xfrm>
              <a:off x="1513260" y="1431766"/>
              <a:ext cx="8776961" cy="2170193"/>
              <a:chOff x="1513260" y="1431766"/>
              <a:chExt cx="8776961" cy="2170193"/>
            </a:xfrm>
          </p:grpSpPr>
          <p:pic>
            <p:nvPicPr>
              <p:cNvPr id="25" name="Picture 24" descr="C:\Users\manish.kumar2\Desktop\SSR-SSE.PNG"/>
              <p:cNvPicPr/>
              <p:nvPr/>
            </p:nvPicPr>
            <p:blipFill rotWithShape="1">
              <a:blip r:embed="rId6" cstate="print">
                <a:extLst>
                  <a:ext uri="{28A0092B-C50C-407E-A947-70E740481C1C}">
                    <a14:useLocalDpi xmlns:a14="http://schemas.microsoft.com/office/drawing/2010/main" val="0"/>
                  </a:ext>
                </a:extLst>
              </a:blip>
              <a:srcRect l="2415" t="30912" r="68719" b="32948"/>
              <a:stretch/>
            </p:blipFill>
            <p:spPr bwMode="auto">
              <a:xfrm>
                <a:off x="1513260" y="1431767"/>
                <a:ext cx="2537139" cy="1867437"/>
              </a:xfrm>
              <a:prstGeom prst="rect">
                <a:avLst/>
              </a:prstGeom>
              <a:noFill/>
              <a:ln>
                <a:noFill/>
              </a:ln>
            </p:spPr>
          </p:pic>
          <p:sp>
            <p:nvSpPr>
              <p:cNvPr id="26" name="TextBox 25"/>
              <p:cNvSpPr txBox="1"/>
              <p:nvPr/>
            </p:nvSpPr>
            <p:spPr>
              <a:xfrm>
                <a:off x="2524252" y="3324960"/>
                <a:ext cx="592429" cy="276999"/>
              </a:xfrm>
              <a:prstGeom prst="rect">
                <a:avLst/>
              </a:prstGeom>
              <a:noFill/>
            </p:spPr>
            <p:txBody>
              <a:bodyPr wrap="square" rtlCol="0">
                <a:spAutoFit/>
              </a:bodyPr>
              <a:lstStyle/>
              <a:p>
                <a:r>
                  <a:rPr lang="en-US" sz="1200" dirty="0"/>
                  <a:t>(1)</a:t>
                </a:r>
              </a:p>
            </p:txBody>
          </p:sp>
          <p:sp>
            <p:nvSpPr>
              <p:cNvPr id="27" name="TextBox 26"/>
              <p:cNvSpPr txBox="1"/>
              <p:nvPr/>
            </p:nvSpPr>
            <p:spPr>
              <a:xfrm>
                <a:off x="5679576" y="3324960"/>
                <a:ext cx="450761" cy="276999"/>
              </a:xfrm>
              <a:prstGeom prst="rect">
                <a:avLst/>
              </a:prstGeom>
              <a:noFill/>
            </p:spPr>
            <p:txBody>
              <a:bodyPr wrap="square" rtlCol="0">
                <a:spAutoFit/>
              </a:bodyPr>
              <a:lstStyle/>
              <a:p>
                <a:r>
                  <a:rPr lang="en-US" sz="1200" dirty="0"/>
                  <a:t>(2)</a:t>
                </a:r>
              </a:p>
            </p:txBody>
          </p:sp>
          <p:sp>
            <p:nvSpPr>
              <p:cNvPr id="28" name="TextBox 27"/>
              <p:cNvSpPr txBox="1"/>
              <p:nvPr/>
            </p:nvSpPr>
            <p:spPr>
              <a:xfrm>
                <a:off x="8834900" y="3324960"/>
                <a:ext cx="450761" cy="276999"/>
              </a:xfrm>
              <a:prstGeom prst="rect">
                <a:avLst/>
              </a:prstGeom>
              <a:noFill/>
            </p:spPr>
            <p:txBody>
              <a:bodyPr wrap="square" rtlCol="0">
                <a:spAutoFit/>
              </a:bodyPr>
              <a:lstStyle/>
              <a:p>
                <a:r>
                  <a:rPr lang="en-US" sz="1200" dirty="0"/>
                  <a:t>(3)</a:t>
                </a:r>
              </a:p>
            </p:txBody>
          </p:sp>
          <p:pic>
            <p:nvPicPr>
              <p:cNvPr id="29" name="Picture 28" descr="C:\Users\manish.kumar2\Desktop\SSR-SSE.PNG"/>
              <p:cNvPicPr/>
              <p:nvPr/>
            </p:nvPicPr>
            <p:blipFill rotWithShape="1">
              <a:blip r:embed="rId6" cstate="print">
                <a:extLst>
                  <a:ext uri="{28A0092B-C50C-407E-A947-70E740481C1C}">
                    <a14:useLocalDpi xmlns:a14="http://schemas.microsoft.com/office/drawing/2010/main" val="0"/>
                  </a:ext>
                </a:extLst>
              </a:blip>
              <a:srcRect l="36481" t="30911" r="34653" b="32949"/>
              <a:stretch/>
            </p:blipFill>
            <p:spPr bwMode="auto">
              <a:xfrm>
                <a:off x="4636388" y="1431766"/>
                <a:ext cx="2537139" cy="1867437"/>
              </a:xfrm>
              <a:prstGeom prst="rect">
                <a:avLst/>
              </a:prstGeom>
              <a:noFill/>
              <a:ln>
                <a:noFill/>
              </a:ln>
            </p:spPr>
          </p:pic>
          <p:pic>
            <p:nvPicPr>
              <p:cNvPr id="30" name="Picture 29" descr="C:\Users\manish.kumar2\Desktop\SSR-SSE.PNG"/>
              <p:cNvPicPr/>
              <p:nvPr/>
            </p:nvPicPr>
            <p:blipFill rotWithShape="1">
              <a:blip r:embed="rId6" cstate="print">
                <a:extLst>
                  <a:ext uri="{28A0092B-C50C-407E-A947-70E740481C1C}">
                    <a14:useLocalDpi xmlns:a14="http://schemas.microsoft.com/office/drawing/2010/main" val="0"/>
                  </a:ext>
                </a:extLst>
              </a:blip>
              <a:srcRect l="70475" t="30908" r="733" b="32994"/>
              <a:stretch/>
            </p:blipFill>
            <p:spPr bwMode="auto">
              <a:xfrm>
                <a:off x="7759517" y="1431766"/>
                <a:ext cx="2530704" cy="1865226"/>
              </a:xfrm>
              <a:prstGeom prst="rect">
                <a:avLst/>
              </a:prstGeom>
              <a:noFill/>
              <a:ln>
                <a:noFill/>
              </a:ln>
            </p:spPr>
          </p:pic>
        </p:grpSp>
      </p:grpSp>
    </p:spTree>
    <p:extLst>
      <p:ext uri="{BB962C8B-B14F-4D97-AF65-F5344CB8AC3E}">
        <p14:creationId xmlns:p14="http://schemas.microsoft.com/office/powerpoint/2010/main" val="237475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15</a:t>
            </a:fld>
            <a:endParaRPr lang="en-IN"/>
          </a:p>
        </p:txBody>
      </p:sp>
      <p:sp>
        <p:nvSpPr>
          <p:cNvPr id="4" name="Title 3"/>
          <p:cNvSpPr>
            <a:spLocks noGrp="1"/>
          </p:cNvSpPr>
          <p:nvPr>
            <p:ph type="title"/>
          </p:nvPr>
        </p:nvSpPr>
        <p:spPr>
          <a:xfrm>
            <a:off x="316679" y="121966"/>
            <a:ext cx="5387435" cy="382564"/>
          </a:xfrm>
        </p:spPr>
        <p:txBody>
          <a:bodyPr/>
          <a:lstStyle/>
          <a:p>
            <a:r>
              <a:rPr lang="en-US" dirty="0"/>
              <a:t>Assumptions of Linear Regression</a:t>
            </a:r>
          </a:p>
        </p:txBody>
      </p:sp>
      <p:pic>
        <p:nvPicPr>
          <p:cNvPr id="4098" name="Picture 2" descr="https://miro.medium.com/max/393/1*Aa_SeKBSgtHNCBTb9KH8m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741" y="906462"/>
            <a:ext cx="2037443" cy="14775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4396" y="952732"/>
            <a:ext cx="4572000" cy="1384995"/>
          </a:xfrm>
          <a:prstGeom prst="rect">
            <a:avLst/>
          </a:prstGeom>
        </p:spPr>
        <p:txBody>
          <a:bodyPr>
            <a:spAutoFit/>
          </a:bodyPr>
          <a:lstStyle/>
          <a:p>
            <a:r>
              <a:rPr lang="en-US" sz="1400" b="1" dirty="0">
                <a:latin typeface="Gill Sans MT" panose="020B0502020104020203" pitchFamily="34" charset="0"/>
              </a:rPr>
              <a:t>Linear Relationship between the features and target</a:t>
            </a:r>
          </a:p>
          <a:p>
            <a:endParaRPr lang="en-US" sz="1400" dirty="0">
              <a:latin typeface="Gill Sans MT" panose="020B0502020104020203" pitchFamily="34" charset="0"/>
            </a:endParaRPr>
          </a:p>
          <a:p>
            <a:r>
              <a:rPr lang="en-US" sz="1400" dirty="0">
                <a:latin typeface="Gill Sans MT" panose="020B0502020104020203" pitchFamily="34" charset="0"/>
              </a:rPr>
              <a:t>According to this assumption there is linear relationship between the features and target. Linear regression captures only linear relationship. This can be validated by plotting a scatter plot between the features and the target.</a:t>
            </a:r>
          </a:p>
        </p:txBody>
      </p:sp>
      <p:sp>
        <p:nvSpPr>
          <p:cNvPr id="7" name="Rectangle 6"/>
          <p:cNvSpPr/>
          <p:nvPr/>
        </p:nvSpPr>
        <p:spPr>
          <a:xfrm>
            <a:off x="3439886" y="2785929"/>
            <a:ext cx="5075464" cy="1384995"/>
          </a:xfrm>
          <a:prstGeom prst="rect">
            <a:avLst/>
          </a:prstGeom>
        </p:spPr>
        <p:txBody>
          <a:bodyPr wrap="square">
            <a:spAutoFit/>
          </a:bodyPr>
          <a:lstStyle/>
          <a:p>
            <a:pPr algn="r"/>
            <a:r>
              <a:rPr lang="en-US" sz="1400" b="1" dirty="0">
                <a:latin typeface="Gill Sans MT" panose="020B0502020104020203" pitchFamily="34" charset="0"/>
              </a:rPr>
              <a:t>Little or no Multicollinearity between the features</a:t>
            </a:r>
          </a:p>
          <a:p>
            <a:r>
              <a:rPr lang="en-US" sz="1400" dirty="0">
                <a:latin typeface="Gill Sans MT" panose="020B0502020104020203" pitchFamily="34" charset="0"/>
              </a:rPr>
              <a:t>Multicollinearity is a state of very high inter-correlations or inter-associations among the independent variables. It is therefore a type of disturbance in the data if present weakens the statistical power of the regression model. Pair plots and heat maps(correlation matrix) can be used for identifying highly correlated features.</a:t>
            </a:r>
          </a:p>
        </p:txBody>
      </p:sp>
      <p:pic>
        <p:nvPicPr>
          <p:cNvPr id="4100" name="Picture 4" descr="https://miro.medium.com/max/432/1*85dzrO9xgB6U5asEva1yzg.png"/>
          <p:cNvPicPr>
            <a:picLocks noChangeAspect="1" noChangeArrowheads="1"/>
          </p:cNvPicPr>
          <p:nvPr/>
        </p:nvPicPr>
        <p:blipFill rotWithShape="1">
          <a:blip r:embed="rId3">
            <a:extLst>
              <a:ext uri="{28A0092B-C50C-407E-A947-70E740481C1C}">
                <a14:useLocalDpi xmlns:a14="http://schemas.microsoft.com/office/drawing/2010/main" val="0"/>
              </a:ext>
            </a:extLst>
          </a:blip>
          <a:srcRect t="15711" r="4310" b="3451"/>
          <a:stretch/>
        </p:blipFill>
        <p:spPr bwMode="auto">
          <a:xfrm>
            <a:off x="836373" y="2694065"/>
            <a:ext cx="2174023" cy="156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86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16</a:t>
            </a:fld>
            <a:endParaRPr lang="en-IN"/>
          </a:p>
        </p:txBody>
      </p:sp>
      <p:sp>
        <p:nvSpPr>
          <p:cNvPr id="4" name="Title 3"/>
          <p:cNvSpPr>
            <a:spLocks noGrp="1"/>
          </p:cNvSpPr>
          <p:nvPr>
            <p:ph type="title"/>
          </p:nvPr>
        </p:nvSpPr>
        <p:spPr>
          <a:xfrm>
            <a:off x="316679" y="121966"/>
            <a:ext cx="5899064" cy="382564"/>
          </a:xfrm>
        </p:spPr>
        <p:txBody>
          <a:bodyPr/>
          <a:lstStyle/>
          <a:p>
            <a:r>
              <a:rPr lang="en-US" dirty="0"/>
              <a:t>Assumptions of Linear Regression</a:t>
            </a:r>
          </a:p>
        </p:txBody>
      </p:sp>
      <p:sp>
        <p:nvSpPr>
          <p:cNvPr id="5" name="Rectangle 4"/>
          <p:cNvSpPr/>
          <p:nvPr/>
        </p:nvSpPr>
        <p:spPr>
          <a:xfrm>
            <a:off x="628650" y="950169"/>
            <a:ext cx="7886700" cy="1169551"/>
          </a:xfrm>
          <a:prstGeom prst="rect">
            <a:avLst/>
          </a:prstGeom>
        </p:spPr>
        <p:txBody>
          <a:bodyPr wrap="square">
            <a:spAutoFit/>
          </a:bodyPr>
          <a:lstStyle/>
          <a:p>
            <a:r>
              <a:rPr lang="en-US" sz="1400" b="1" dirty="0">
                <a:latin typeface="Gill Sans MT" panose="020B0502020104020203" pitchFamily="34" charset="0"/>
              </a:rPr>
              <a:t>Homoscedasticity Assumption</a:t>
            </a:r>
          </a:p>
          <a:p>
            <a:endParaRPr lang="en-US" sz="1400" b="1" dirty="0">
              <a:latin typeface="Gill Sans MT" panose="020B0502020104020203" pitchFamily="34" charset="0"/>
            </a:endParaRPr>
          </a:p>
          <a:p>
            <a:r>
              <a:rPr lang="en-US" sz="1400" dirty="0">
                <a:latin typeface="Gill Sans MT" panose="020B0502020104020203" pitchFamily="34" charset="0"/>
              </a:rPr>
              <a:t>Homoscedasticity describes a situation in which the error term (that is, the “noise” or random disturbance in the relationship between the features and the target) is the same across all values of the independent variables</a:t>
            </a:r>
          </a:p>
        </p:txBody>
      </p:sp>
      <p:pic>
        <p:nvPicPr>
          <p:cNvPr id="6146" name="Picture 2" descr="https://miro.medium.com/max/1663/1*Jan9oVOzNqQyhA4bSg_zw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3592" y="2289449"/>
            <a:ext cx="6656816" cy="1725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723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17</a:t>
            </a:fld>
            <a:endParaRPr lang="en-IN"/>
          </a:p>
        </p:txBody>
      </p:sp>
      <p:sp>
        <p:nvSpPr>
          <p:cNvPr id="4" name="Title 3"/>
          <p:cNvSpPr>
            <a:spLocks noGrp="1"/>
          </p:cNvSpPr>
          <p:nvPr>
            <p:ph type="title"/>
          </p:nvPr>
        </p:nvSpPr>
        <p:spPr>
          <a:xfrm>
            <a:off x="316679" y="121966"/>
            <a:ext cx="6388921" cy="382564"/>
          </a:xfrm>
        </p:spPr>
        <p:txBody>
          <a:bodyPr/>
          <a:lstStyle/>
          <a:p>
            <a:r>
              <a:rPr lang="en-US" dirty="0"/>
              <a:t>Assumptions of Linear Regression</a:t>
            </a:r>
          </a:p>
        </p:txBody>
      </p:sp>
      <p:sp>
        <p:nvSpPr>
          <p:cNvPr id="5" name="Rectangle 4"/>
          <p:cNvSpPr/>
          <p:nvPr/>
        </p:nvSpPr>
        <p:spPr>
          <a:xfrm>
            <a:off x="536538" y="1113455"/>
            <a:ext cx="3839519" cy="2677656"/>
          </a:xfrm>
          <a:prstGeom prst="rect">
            <a:avLst/>
          </a:prstGeom>
        </p:spPr>
        <p:txBody>
          <a:bodyPr wrap="square">
            <a:spAutoFit/>
          </a:bodyPr>
          <a:lstStyle/>
          <a:p>
            <a:r>
              <a:rPr lang="en-US" sz="1400" b="1" dirty="0">
                <a:latin typeface="Gill Sans MT" panose="020B0502020104020203" pitchFamily="34" charset="0"/>
              </a:rPr>
              <a:t>Error terms are normally distributed with mean zero</a:t>
            </a:r>
          </a:p>
          <a:p>
            <a:endParaRPr lang="en-US" sz="1400" b="1" dirty="0">
              <a:latin typeface="Gill Sans MT" panose="020B0502020104020203" pitchFamily="34" charset="0"/>
            </a:endParaRPr>
          </a:p>
          <a:p>
            <a:r>
              <a:rPr lang="en-US" sz="1400" dirty="0">
                <a:latin typeface="Gill Sans MT" panose="020B0502020104020203" pitchFamily="34" charset="0"/>
              </a:rPr>
              <a:t>The fourth assumption is that the error(residuals) follow a normal distribution. One particular repercussion of the error terms not being normally distributed is that the p-values obtained during the hypothesis test to determine the significance of the coefficients become unreliable. </a:t>
            </a:r>
          </a:p>
          <a:p>
            <a:endParaRPr lang="en-US" sz="1400" dirty="0">
              <a:latin typeface="Gill Sans MT" panose="020B0502020104020203" pitchFamily="34" charset="0"/>
            </a:endParaRPr>
          </a:p>
          <a:p>
            <a:r>
              <a:rPr lang="en-US" sz="1400" dirty="0">
                <a:latin typeface="Gill Sans MT" panose="020B0502020104020203" pitchFamily="34" charset="0"/>
              </a:rPr>
              <a:t>Normal distribution of the residuals can be validated by plotting a q-q plot.</a:t>
            </a:r>
          </a:p>
        </p:txBody>
      </p:sp>
      <p:pic>
        <p:nvPicPr>
          <p:cNvPr id="7170" name="Picture 2" descr="https://miro.medium.com/max/648/1*QG3XRj1aC5rOVwBaBCOUX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194" y="1475418"/>
            <a:ext cx="4490811" cy="216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79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CE57-BFA6-4BB2-A92D-29D5C815C5DB}"/>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39EC210E-BFC9-428C-812A-D36D0CB04E97}"/>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5" name="Title 4">
            <a:extLst>
              <a:ext uri="{FF2B5EF4-FFF2-40B4-BE49-F238E27FC236}">
                <a16:creationId xmlns:a16="http://schemas.microsoft.com/office/drawing/2014/main" id="{BC106920-7ABB-42D5-88E5-3BD00074AFF3}"/>
              </a:ext>
            </a:extLst>
          </p:cNvPr>
          <p:cNvSpPr>
            <a:spLocks noGrp="1"/>
          </p:cNvSpPr>
          <p:nvPr>
            <p:ph type="title"/>
          </p:nvPr>
        </p:nvSpPr>
        <p:spPr>
          <a:xfrm>
            <a:off x="316679" y="121966"/>
            <a:ext cx="7360028"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BD2181B9-22AD-4306-ADEB-6457F600C2AE}"/>
              </a:ext>
            </a:extLst>
          </p:cNvPr>
          <p:cNvSpPr/>
          <p:nvPr/>
        </p:nvSpPr>
        <p:spPr>
          <a:xfrm>
            <a:off x="628651" y="1003471"/>
            <a:ext cx="5176726" cy="1477328"/>
          </a:xfrm>
          <a:prstGeom prst="rect">
            <a:avLst/>
          </a:prstGeom>
        </p:spPr>
        <p:txBody>
          <a:bodyPr wrap="square">
            <a:spAutoFit/>
          </a:bodyPr>
          <a:lstStyle/>
          <a:p>
            <a:r>
              <a:rPr lang="en-US" dirty="0">
                <a:latin typeface="medium-content-serif-font"/>
              </a:rPr>
              <a:t>One of the major aspects of training your machine learning model is avoiding overfitting. </a:t>
            </a:r>
            <a:r>
              <a:rPr lang="en-US" i="1" dirty="0">
                <a:latin typeface="medium-content-serif-font"/>
              </a:rPr>
              <a:t>The model will have a low accuracy if it is overfitting. This</a:t>
            </a:r>
            <a:r>
              <a:rPr lang="en-US" dirty="0">
                <a:latin typeface="medium-content-serif-font"/>
              </a:rPr>
              <a:t> happens because your model is trying too hard to capture the noise in your training dataset.</a:t>
            </a:r>
            <a:endParaRPr lang="en-IN" dirty="0"/>
          </a:p>
        </p:txBody>
      </p:sp>
      <p:pic>
        <p:nvPicPr>
          <p:cNvPr id="1026" name="Picture 2" descr="Image result for overfitting regression">
            <a:extLst>
              <a:ext uri="{FF2B5EF4-FFF2-40B4-BE49-F238E27FC236}">
                <a16:creationId xmlns:a16="http://schemas.microsoft.com/office/drawing/2014/main" id="{B2881173-4E9E-4A4F-883B-9EA9B9A83B7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4006"/>
          <a:stretch/>
        </p:blipFill>
        <p:spPr bwMode="auto">
          <a:xfrm>
            <a:off x="6457950" y="1195720"/>
            <a:ext cx="1723708" cy="137603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950067D-541E-4DCC-85E1-EFE1C191FCF5}"/>
              </a:ext>
            </a:extLst>
          </p:cNvPr>
          <p:cNvSpPr/>
          <p:nvPr/>
        </p:nvSpPr>
        <p:spPr>
          <a:xfrm>
            <a:off x="628650" y="3171989"/>
            <a:ext cx="7886700" cy="1200329"/>
          </a:xfrm>
          <a:prstGeom prst="rect">
            <a:avLst/>
          </a:prstGeom>
        </p:spPr>
        <p:txBody>
          <a:bodyPr wrap="square">
            <a:spAutoFit/>
          </a:bodyPr>
          <a:lstStyle/>
          <a:p>
            <a:r>
              <a:rPr lang="en-US" b="1" dirty="0">
                <a:latin typeface="medium-content-sans-serif-font"/>
              </a:rPr>
              <a:t>Regularization</a:t>
            </a:r>
          </a:p>
          <a:p>
            <a:r>
              <a:rPr lang="en-US" dirty="0">
                <a:latin typeface="medium-content-serif-font"/>
              </a:rPr>
              <a:t>This is a form of regression, that constrains/ regularizes or shrinks the coefficient estimates towards zero. In other words, </a:t>
            </a:r>
            <a:r>
              <a:rPr lang="en-US" b="1" i="1" dirty="0">
                <a:latin typeface="medium-content-serif-font"/>
              </a:rPr>
              <a:t>this technique discourages learning a more complex or flexible model, so as to avoid the risk of overfitting.</a:t>
            </a:r>
            <a:endParaRPr lang="en-US" b="0" i="0" dirty="0">
              <a:effectLst/>
              <a:latin typeface="medium-content-serif-font"/>
            </a:endParaRPr>
          </a:p>
        </p:txBody>
      </p:sp>
    </p:spTree>
    <p:extLst>
      <p:ext uri="{BB962C8B-B14F-4D97-AF65-F5344CB8AC3E}">
        <p14:creationId xmlns:p14="http://schemas.microsoft.com/office/powerpoint/2010/main" val="99359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C9DE52-65E1-481F-A8D2-C3A9BEFC582E}"/>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38D6E337-D90D-47E7-8F82-D6A26E0EB9CB}"/>
              </a:ext>
            </a:extLst>
          </p:cNvPr>
          <p:cNvSpPr>
            <a:spLocks noGrp="1"/>
          </p:cNvSpPr>
          <p:nvPr>
            <p:ph type="sldNum" sz="quarter" idx="12"/>
          </p:nvPr>
        </p:nvSpPr>
        <p:spPr/>
        <p:txBody>
          <a:bodyPr/>
          <a:lstStyle/>
          <a:p>
            <a:fld id="{273EEA2F-D825-49D3-9C25-497F06EFD3F7}" type="slidenum">
              <a:rPr lang="en-IN" smtClean="0"/>
              <a:t>19</a:t>
            </a:fld>
            <a:endParaRPr lang="en-IN"/>
          </a:p>
        </p:txBody>
      </p:sp>
      <p:sp>
        <p:nvSpPr>
          <p:cNvPr id="5" name="Title 4">
            <a:extLst>
              <a:ext uri="{FF2B5EF4-FFF2-40B4-BE49-F238E27FC236}">
                <a16:creationId xmlns:a16="http://schemas.microsoft.com/office/drawing/2014/main" id="{421D21A4-4C45-4325-A0FD-A4DAF7742B03}"/>
              </a:ext>
            </a:extLst>
          </p:cNvPr>
          <p:cNvSpPr>
            <a:spLocks noGrp="1"/>
          </p:cNvSpPr>
          <p:nvPr>
            <p:ph type="title"/>
          </p:nvPr>
        </p:nvSpPr>
        <p:spPr>
          <a:xfrm>
            <a:off x="316679" y="121966"/>
            <a:ext cx="5797042" cy="382564"/>
          </a:xfrm>
        </p:spPr>
        <p:txBody>
          <a:bodyPr/>
          <a:lstStyle/>
          <a:p>
            <a:r>
              <a:rPr lang="en-IN" b="1" dirty="0"/>
              <a:t>Ridge Regression</a:t>
            </a:r>
            <a:endParaRPr lang="en-IN" dirty="0"/>
          </a:p>
        </p:txBody>
      </p:sp>
      <p:sp>
        <p:nvSpPr>
          <p:cNvPr id="6" name="Rectangle 5">
            <a:extLst>
              <a:ext uri="{FF2B5EF4-FFF2-40B4-BE49-F238E27FC236}">
                <a16:creationId xmlns:a16="http://schemas.microsoft.com/office/drawing/2014/main" id="{1F3E819D-3304-4826-81E0-E606BECE0955}"/>
              </a:ext>
            </a:extLst>
          </p:cNvPr>
          <p:cNvSpPr/>
          <p:nvPr/>
        </p:nvSpPr>
        <p:spPr>
          <a:xfrm>
            <a:off x="628649" y="923883"/>
            <a:ext cx="8004987" cy="1477328"/>
          </a:xfrm>
          <a:prstGeom prst="rect">
            <a:avLst/>
          </a:prstGeom>
        </p:spPr>
        <p:txBody>
          <a:bodyPr wrap="square">
            <a:spAutoFit/>
          </a:bodyPr>
          <a:lstStyle/>
          <a:p>
            <a:r>
              <a:rPr lang="en-US" b="1" i="1" dirty="0">
                <a:latin typeface="medium-content-serif-font"/>
              </a:rPr>
              <a:t>RSS is modified by adding the shrinkage quantity.</a:t>
            </a:r>
            <a:r>
              <a:rPr lang="en-US" dirty="0">
                <a:latin typeface="medium-content-serif-font"/>
              </a:rPr>
              <a:t> Now, the coefficients are estimated by minimizing this function. Here, </a:t>
            </a:r>
            <a:r>
              <a:rPr lang="en-US" b="1" i="1" dirty="0">
                <a:latin typeface="medium-content-serif-font"/>
              </a:rPr>
              <a:t>λ is the tuning parameter that decides how much we want to penalize the flexibility of our model.</a:t>
            </a:r>
            <a:r>
              <a:rPr lang="en-US" dirty="0">
                <a:latin typeface="medium-content-serif-font"/>
              </a:rPr>
              <a:t> The increase in flexibility of a model is represented by increase in its coefficients, and if we want to minimize the above function, then these coefficients need to be small. </a:t>
            </a:r>
            <a:endParaRPr lang="en-IN" dirty="0"/>
          </a:p>
        </p:txBody>
      </p:sp>
      <p:pic>
        <p:nvPicPr>
          <p:cNvPr id="7" name="Picture 6">
            <a:extLst>
              <a:ext uri="{FF2B5EF4-FFF2-40B4-BE49-F238E27FC236}">
                <a16:creationId xmlns:a16="http://schemas.microsoft.com/office/drawing/2014/main" id="{51E1A2B5-5D65-4E69-A473-89239F76D0D2}"/>
              </a:ext>
            </a:extLst>
          </p:cNvPr>
          <p:cNvPicPr>
            <a:picLocks noChangeAspect="1"/>
          </p:cNvPicPr>
          <p:nvPr/>
        </p:nvPicPr>
        <p:blipFill>
          <a:blip r:embed="rId2"/>
          <a:stretch>
            <a:fillRect/>
          </a:stretch>
        </p:blipFill>
        <p:spPr>
          <a:xfrm>
            <a:off x="1928812" y="2664643"/>
            <a:ext cx="5286375" cy="1343025"/>
          </a:xfrm>
          <a:prstGeom prst="rect">
            <a:avLst/>
          </a:prstGeom>
        </p:spPr>
      </p:pic>
    </p:spTree>
    <p:extLst>
      <p:ext uri="{BB962C8B-B14F-4D97-AF65-F5344CB8AC3E}">
        <p14:creationId xmlns:p14="http://schemas.microsoft.com/office/powerpoint/2010/main" val="1492943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23-11-2019</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48716" y="1063036"/>
            <a:ext cx="3246225"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700" b="1" i="0" u="none" strike="noStrike" cap="none" dirty="0">
                <a:solidFill>
                  <a:srgbClr val="FFFFFF"/>
                </a:solidFill>
                <a:latin typeface="Proxima Nova"/>
                <a:ea typeface="Proxima Nova"/>
                <a:cs typeface="Proxima Nova"/>
                <a:sym typeface="Proxima Nova"/>
              </a:rPr>
              <a:t>Course :</a:t>
            </a:r>
            <a:r>
              <a:rPr lang="en-IN" sz="1700" b="0" i="0" u="none" strike="noStrike" cap="none" dirty="0">
                <a:solidFill>
                  <a:schemeClr val="lt1"/>
                </a:solidFill>
                <a:latin typeface="Proxima Nova"/>
                <a:ea typeface="Proxima Nova"/>
                <a:cs typeface="Proxima Nova"/>
                <a:sym typeface="Proxima Nova"/>
              </a:rPr>
              <a:t> Machine Learning</a:t>
            </a:r>
            <a:endParaRPr lang="en-IN" sz="1700" dirty="0"/>
          </a:p>
          <a:p>
            <a:pPr lvl="0">
              <a:lnSpc>
                <a:spcPct val="90000"/>
              </a:lnSpc>
              <a:spcBef>
                <a:spcPts val="1000"/>
              </a:spcBef>
              <a:buClr>
                <a:srgbClr val="000000"/>
              </a:buClr>
              <a:buSzPts val="1800"/>
            </a:pPr>
            <a:r>
              <a:rPr lang="en-IN" sz="1700" b="1" i="0" u="none" strike="noStrike" cap="none" dirty="0">
                <a:solidFill>
                  <a:srgbClr val="FFFFFF"/>
                </a:solidFill>
                <a:latin typeface="Proxima Nova"/>
                <a:ea typeface="Proxima Nova"/>
                <a:cs typeface="Proxima Nova"/>
                <a:sym typeface="Proxima Nova"/>
              </a:rPr>
              <a:t>Lecture </a:t>
            </a:r>
            <a:r>
              <a:rPr lang="en-IN" sz="1700" b="1" dirty="0">
                <a:solidFill>
                  <a:srgbClr val="FFFFFF"/>
                </a:solidFill>
                <a:latin typeface="Proxima Nova"/>
                <a:ea typeface="Proxima Nova"/>
                <a:cs typeface="Proxima Nova"/>
                <a:sym typeface="Proxima Nova"/>
              </a:rPr>
              <a:t>On</a:t>
            </a:r>
            <a:r>
              <a:rPr lang="en-IN" sz="1700" b="1" i="0" u="none" strike="noStrike" cap="none" dirty="0">
                <a:solidFill>
                  <a:srgbClr val="FFFFFF"/>
                </a:solidFill>
                <a:latin typeface="Proxima Nova"/>
                <a:ea typeface="Proxima Nova"/>
                <a:cs typeface="Proxima Nova"/>
                <a:sym typeface="Proxima Nova"/>
              </a:rPr>
              <a:t> :</a:t>
            </a:r>
            <a:r>
              <a:rPr lang="en-IN" sz="1700" b="0" i="0" u="none" strike="noStrike" cap="none" dirty="0">
                <a:solidFill>
                  <a:srgbClr val="FFFFFF"/>
                </a:solidFill>
                <a:latin typeface="Proxima Nova"/>
                <a:ea typeface="Proxima Nova"/>
                <a:cs typeface="Proxima Nova"/>
                <a:sym typeface="Proxima Nova"/>
              </a:rPr>
              <a:t> </a:t>
            </a:r>
            <a:r>
              <a:rPr lang="en-IN" sz="1700" dirty="0">
                <a:solidFill>
                  <a:schemeClr val="lt1"/>
                </a:solidFill>
                <a:latin typeface="Proxima Nova"/>
              </a:rPr>
              <a:t>Pre exam session</a:t>
            </a:r>
            <a:endParaRPr lang="en-IN" sz="1700" dirty="0"/>
          </a:p>
          <a:p>
            <a:pPr marL="0" marR="0" lvl="0" indent="0" rtl="0">
              <a:lnSpc>
                <a:spcPct val="90000"/>
              </a:lnSpc>
              <a:spcBef>
                <a:spcPts val="1000"/>
              </a:spcBef>
              <a:spcAft>
                <a:spcPts val="0"/>
              </a:spcAft>
              <a:buClr>
                <a:srgbClr val="000000"/>
              </a:buClr>
              <a:buSzPts val="1800"/>
              <a:buFont typeface="Arial"/>
              <a:buNone/>
            </a:pPr>
            <a:r>
              <a:rPr lang="en-IN" sz="1700" b="1" i="0" u="none" strike="noStrike" cap="none" dirty="0">
                <a:solidFill>
                  <a:srgbClr val="FFFFFF"/>
                </a:solidFill>
                <a:latin typeface="Proxima Nova"/>
                <a:ea typeface="Proxima Nova"/>
                <a:cs typeface="Proxima Nova"/>
                <a:sym typeface="Proxima Nova"/>
              </a:rPr>
              <a:t>Instructor :</a:t>
            </a:r>
            <a:r>
              <a:rPr lang="en-IN" sz="1700" b="0" i="0" u="none" strike="noStrike" cap="none" dirty="0">
                <a:solidFill>
                  <a:schemeClr val="lt1"/>
                </a:solidFill>
                <a:latin typeface="Proxima Nova"/>
                <a:ea typeface="Proxima Nova"/>
                <a:cs typeface="Proxima Nova"/>
                <a:sym typeface="Proxima Nova"/>
              </a:rPr>
              <a:t> Manish Kumar</a:t>
            </a:r>
            <a:endParaRPr sz="17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F6859-EFE3-4303-8CA2-9CA9BCC7AA3A}"/>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59CC9918-5CED-4128-9706-8869ECBAF4A5}"/>
              </a:ext>
            </a:extLst>
          </p:cNvPr>
          <p:cNvSpPr>
            <a:spLocks noGrp="1"/>
          </p:cNvSpPr>
          <p:nvPr>
            <p:ph type="sldNum" sz="quarter" idx="12"/>
          </p:nvPr>
        </p:nvSpPr>
        <p:spPr/>
        <p:txBody>
          <a:bodyPr/>
          <a:lstStyle/>
          <a:p>
            <a:fld id="{273EEA2F-D825-49D3-9C25-497F06EFD3F7}" type="slidenum">
              <a:rPr lang="en-IN" smtClean="0"/>
              <a:t>20</a:t>
            </a:fld>
            <a:endParaRPr lang="en-IN"/>
          </a:p>
        </p:txBody>
      </p:sp>
      <p:sp>
        <p:nvSpPr>
          <p:cNvPr id="5" name="Title 4">
            <a:extLst>
              <a:ext uri="{FF2B5EF4-FFF2-40B4-BE49-F238E27FC236}">
                <a16:creationId xmlns:a16="http://schemas.microsoft.com/office/drawing/2014/main" id="{6DB489C4-D699-40FC-9FB5-9B2D52D539C8}"/>
              </a:ext>
            </a:extLst>
          </p:cNvPr>
          <p:cNvSpPr>
            <a:spLocks noGrp="1"/>
          </p:cNvSpPr>
          <p:nvPr>
            <p:ph type="title"/>
          </p:nvPr>
        </p:nvSpPr>
        <p:spPr>
          <a:xfrm>
            <a:off x="316679" y="121966"/>
            <a:ext cx="7402558" cy="382564"/>
          </a:xfrm>
        </p:spPr>
        <p:txBody>
          <a:bodyPr/>
          <a:lstStyle/>
          <a:p>
            <a:r>
              <a:rPr lang="en-IN" b="1" dirty="0"/>
              <a:t>Lasso Regression</a:t>
            </a:r>
            <a:endParaRPr lang="en-IN" dirty="0"/>
          </a:p>
        </p:txBody>
      </p:sp>
      <p:pic>
        <p:nvPicPr>
          <p:cNvPr id="6" name="Picture 5">
            <a:extLst>
              <a:ext uri="{FF2B5EF4-FFF2-40B4-BE49-F238E27FC236}">
                <a16:creationId xmlns:a16="http://schemas.microsoft.com/office/drawing/2014/main" id="{34066EEE-C7B9-4B65-8D8A-643CEDCFA204}"/>
              </a:ext>
            </a:extLst>
          </p:cNvPr>
          <p:cNvPicPr>
            <a:picLocks noChangeAspect="1"/>
          </p:cNvPicPr>
          <p:nvPr/>
        </p:nvPicPr>
        <p:blipFill>
          <a:blip r:embed="rId2"/>
          <a:stretch>
            <a:fillRect/>
          </a:stretch>
        </p:blipFill>
        <p:spPr>
          <a:xfrm>
            <a:off x="1521423" y="1102775"/>
            <a:ext cx="6101151" cy="1163210"/>
          </a:xfrm>
          <a:prstGeom prst="rect">
            <a:avLst/>
          </a:prstGeom>
        </p:spPr>
      </p:pic>
      <p:sp>
        <p:nvSpPr>
          <p:cNvPr id="7" name="Rectangle 6">
            <a:extLst>
              <a:ext uri="{FF2B5EF4-FFF2-40B4-BE49-F238E27FC236}">
                <a16:creationId xmlns:a16="http://schemas.microsoft.com/office/drawing/2014/main" id="{6B683CED-2785-4FF6-BF1C-0163BE27210E}"/>
              </a:ext>
            </a:extLst>
          </p:cNvPr>
          <p:cNvSpPr/>
          <p:nvPr/>
        </p:nvSpPr>
        <p:spPr>
          <a:xfrm>
            <a:off x="962426" y="2571750"/>
            <a:ext cx="7219147" cy="1015663"/>
          </a:xfrm>
          <a:prstGeom prst="rect">
            <a:avLst/>
          </a:prstGeom>
        </p:spPr>
        <p:txBody>
          <a:bodyPr wrap="square">
            <a:spAutoFit/>
          </a:bodyPr>
          <a:lstStyle/>
          <a:p>
            <a:pPr algn="ctr"/>
            <a:r>
              <a:rPr lang="en-US" sz="2000" dirty="0">
                <a:latin typeface="medium-content-serif-font"/>
              </a:rPr>
              <a:t>Lasso is another variation, in which the above function is minimized. Its clear that </a:t>
            </a:r>
            <a:r>
              <a:rPr lang="en-US" sz="2000" b="1" i="1" dirty="0">
                <a:latin typeface="medium-content-serif-font"/>
              </a:rPr>
              <a:t>this variation differs from ridge regression only in penalizing the high coefficients</a:t>
            </a:r>
            <a:r>
              <a:rPr lang="en-US" sz="2000" dirty="0">
                <a:latin typeface="medium-content-serif-font"/>
              </a:rPr>
              <a:t>.</a:t>
            </a:r>
            <a:endParaRPr lang="en-IN" sz="2000" dirty="0"/>
          </a:p>
        </p:txBody>
      </p:sp>
    </p:spTree>
    <p:extLst>
      <p:ext uri="{BB962C8B-B14F-4D97-AF65-F5344CB8AC3E}">
        <p14:creationId xmlns:p14="http://schemas.microsoft.com/office/powerpoint/2010/main" val="171594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D1D470-872F-4C58-91CF-A3C4F1064C52}"/>
              </a:ext>
            </a:extLst>
          </p:cNvPr>
          <p:cNvPicPr>
            <a:picLocks noChangeAspect="1"/>
          </p:cNvPicPr>
          <p:nvPr/>
        </p:nvPicPr>
        <p:blipFill rotWithShape="1">
          <a:blip r:embed="rId2"/>
          <a:srcRect t="10617" r="51002"/>
          <a:stretch/>
        </p:blipFill>
        <p:spPr>
          <a:xfrm>
            <a:off x="571501" y="2628780"/>
            <a:ext cx="1862542" cy="1977656"/>
          </a:xfrm>
          <a:prstGeom prst="rect">
            <a:avLst/>
          </a:prstGeom>
        </p:spPr>
      </p:pic>
      <p:sp>
        <p:nvSpPr>
          <p:cNvPr id="2" name="Date Placeholder 1">
            <a:extLst>
              <a:ext uri="{FF2B5EF4-FFF2-40B4-BE49-F238E27FC236}">
                <a16:creationId xmlns:a16="http://schemas.microsoft.com/office/drawing/2014/main" id="{65FC2C7F-94EB-40C6-8D08-2D022B5DBDC8}"/>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136DFBD5-35B3-4F57-9C66-4C70DCFD6AF4}"/>
              </a:ext>
            </a:extLst>
          </p:cNvPr>
          <p:cNvSpPr>
            <a:spLocks noGrp="1"/>
          </p:cNvSpPr>
          <p:nvPr>
            <p:ph type="sldNum" sz="quarter" idx="12"/>
          </p:nvPr>
        </p:nvSpPr>
        <p:spPr/>
        <p:txBody>
          <a:bodyPr/>
          <a:lstStyle/>
          <a:p>
            <a:fld id="{273EEA2F-D825-49D3-9C25-497F06EFD3F7}" type="slidenum">
              <a:rPr lang="en-IN" smtClean="0"/>
              <a:t>21</a:t>
            </a:fld>
            <a:endParaRPr lang="en-IN"/>
          </a:p>
        </p:txBody>
      </p:sp>
      <p:sp>
        <p:nvSpPr>
          <p:cNvPr id="5" name="Title 4">
            <a:extLst>
              <a:ext uri="{FF2B5EF4-FFF2-40B4-BE49-F238E27FC236}">
                <a16:creationId xmlns:a16="http://schemas.microsoft.com/office/drawing/2014/main" id="{1481D799-100F-446B-92F7-F07229691106}"/>
              </a:ext>
            </a:extLst>
          </p:cNvPr>
          <p:cNvSpPr>
            <a:spLocks noGrp="1"/>
          </p:cNvSpPr>
          <p:nvPr>
            <p:ph type="title"/>
          </p:nvPr>
        </p:nvSpPr>
        <p:spPr>
          <a:xfrm>
            <a:off x="316679" y="121966"/>
            <a:ext cx="6881563" cy="382564"/>
          </a:xfrm>
        </p:spPr>
        <p:txBody>
          <a:bodyPr/>
          <a:lstStyle/>
          <a:p>
            <a:r>
              <a:rPr lang="en-IN" dirty="0"/>
              <a:t>Regularized Linear Regression</a:t>
            </a:r>
          </a:p>
        </p:txBody>
      </p:sp>
      <p:sp>
        <p:nvSpPr>
          <p:cNvPr id="6" name="Rectangle 5">
            <a:extLst>
              <a:ext uri="{FF2B5EF4-FFF2-40B4-BE49-F238E27FC236}">
                <a16:creationId xmlns:a16="http://schemas.microsoft.com/office/drawing/2014/main" id="{ADC8EABC-9B2F-4EFC-9C97-0530F4033509}"/>
              </a:ext>
            </a:extLst>
          </p:cNvPr>
          <p:cNvSpPr/>
          <p:nvPr/>
        </p:nvSpPr>
        <p:spPr>
          <a:xfrm>
            <a:off x="610043" y="812361"/>
            <a:ext cx="6247958" cy="1200329"/>
          </a:xfrm>
          <a:prstGeom prst="rect">
            <a:avLst/>
          </a:prstGeom>
        </p:spPr>
        <p:txBody>
          <a:bodyPr wrap="square">
            <a:spAutoFit/>
          </a:bodyPr>
          <a:lstStyle/>
          <a:p>
            <a:r>
              <a:rPr lang="en-US" dirty="0">
                <a:latin typeface="medium-content-serif-font"/>
              </a:rPr>
              <a:t>The </a:t>
            </a:r>
            <a:r>
              <a:rPr lang="en-US" b="1" i="1" dirty="0">
                <a:latin typeface="medium-content-serif-font"/>
              </a:rPr>
              <a:t>ridge regression is expressed by β1² + β2² ≤ s</a:t>
            </a:r>
            <a:r>
              <a:rPr lang="en-US" dirty="0">
                <a:latin typeface="medium-content-serif-font"/>
              </a:rPr>
              <a:t>. This implies that </a:t>
            </a:r>
            <a:r>
              <a:rPr lang="en-US" i="1" dirty="0">
                <a:latin typeface="medium-content-serif-font"/>
              </a:rPr>
              <a:t>ridge regression coefficients have the smallest RSS(loss function) for all points that lie within the circle given by β1² + β2² ≤ s</a:t>
            </a:r>
            <a:endParaRPr lang="en-IN" dirty="0"/>
          </a:p>
        </p:txBody>
      </p:sp>
      <p:sp>
        <p:nvSpPr>
          <p:cNvPr id="7" name="Rectangle 6">
            <a:extLst>
              <a:ext uri="{FF2B5EF4-FFF2-40B4-BE49-F238E27FC236}">
                <a16:creationId xmlns:a16="http://schemas.microsoft.com/office/drawing/2014/main" id="{6622A960-623C-43A0-89E4-57953B4A8D4C}"/>
              </a:ext>
            </a:extLst>
          </p:cNvPr>
          <p:cNvSpPr/>
          <p:nvPr/>
        </p:nvSpPr>
        <p:spPr>
          <a:xfrm>
            <a:off x="2739214" y="3034052"/>
            <a:ext cx="5776136" cy="1200329"/>
          </a:xfrm>
          <a:prstGeom prst="rect">
            <a:avLst/>
          </a:prstGeom>
        </p:spPr>
        <p:txBody>
          <a:bodyPr wrap="square">
            <a:spAutoFit/>
          </a:bodyPr>
          <a:lstStyle/>
          <a:p>
            <a:r>
              <a:rPr lang="en-US" b="1" i="1" dirty="0">
                <a:latin typeface="medium-content-serif-font"/>
              </a:rPr>
              <a:t> The lasso, the equation becomes,|β1|+|β2|≤ s</a:t>
            </a:r>
            <a:r>
              <a:rPr lang="en-US" dirty="0">
                <a:latin typeface="medium-content-serif-font"/>
              </a:rPr>
              <a:t>. This implies that </a:t>
            </a:r>
            <a:r>
              <a:rPr lang="en-US" i="1" dirty="0">
                <a:latin typeface="medium-content-serif-font"/>
              </a:rPr>
              <a:t>lasso coefficients have the smallest RSS(loss function) for all points that lie within the diamond given by |β1|+|β2|≤ s.</a:t>
            </a:r>
            <a:endParaRPr lang="en-IN" dirty="0"/>
          </a:p>
        </p:txBody>
      </p:sp>
      <p:pic>
        <p:nvPicPr>
          <p:cNvPr id="9" name="Picture 8">
            <a:extLst>
              <a:ext uri="{FF2B5EF4-FFF2-40B4-BE49-F238E27FC236}">
                <a16:creationId xmlns:a16="http://schemas.microsoft.com/office/drawing/2014/main" id="{6445FEF5-7270-4967-9E5B-9667966EFA44}"/>
              </a:ext>
            </a:extLst>
          </p:cNvPr>
          <p:cNvPicPr>
            <a:picLocks noChangeAspect="1"/>
          </p:cNvPicPr>
          <p:nvPr/>
        </p:nvPicPr>
        <p:blipFill rotWithShape="1">
          <a:blip r:embed="rId2"/>
          <a:srcRect l="51002" t="10617"/>
          <a:stretch/>
        </p:blipFill>
        <p:spPr>
          <a:xfrm>
            <a:off x="7060018" y="748565"/>
            <a:ext cx="1862541" cy="1977656"/>
          </a:xfrm>
          <a:prstGeom prst="rect">
            <a:avLst/>
          </a:prstGeom>
        </p:spPr>
      </p:pic>
    </p:spTree>
    <p:extLst>
      <p:ext uri="{BB962C8B-B14F-4D97-AF65-F5344CB8AC3E}">
        <p14:creationId xmlns:p14="http://schemas.microsoft.com/office/powerpoint/2010/main" val="2409392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2B600A-A80A-45B1-B7DC-BFFB10143A08}"/>
              </a:ext>
            </a:extLst>
          </p:cNvPr>
          <p:cNvSpPr/>
          <p:nvPr/>
        </p:nvSpPr>
        <p:spPr>
          <a:xfrm>
            <a:off x="353137" y="259214"/>
            <a:ext cx="3549012" cy="375487"/>
          </a:xfrm>
          <a:prstGeom prst="rect">
            <a:avLst/>
          </a:prstGeom>
        </p:spPr>
        <p:txBody>
          <a:bodyPr wrap="square">
            <a:spAutoFit/>
          </a:bodyPr>
          <a:lstStyle/>
          <a:p>
            <a:pPr marL="0" lvl="1"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pic>
        <p:nvPicPr>
          <p:cNvPr id="12" name="Picture 11">
            <a:extLst>
              <a:ext uri="{FF2B5EF4-FFF2-40B4-BE49-F238E27FC236}">
                <a16:creationId xmlns:a16="http://schemas.microsoft.com/office/drawing/2014/main" id="{452B4AEE-C5A0-4751-93D2-1128B4144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48" y="3717935"/>
            <a:ext cx="2410161" cy="657317"/>
          </a:xfrm>
          <a:prstGeom prst="rect">
            <a:avLst/>
          </a:prstGeom>
        </p:spPr>
      </p:pic>
      <p:sp>
        <p:nvSpPr>
          <p:cNvPr id="7" name="Rectangle 6">
            <a:extLst>
              <a:ext uri="{FF2B5EF4-FFF2-40B4-BE49-F238E27FC236}">
                <a16:creationId xmlns:a16="http://schemas.microsoft.com/office/drawing/2014/main" id="{1130FFB8-436B-42AD-9692-BB804B1955D4}"/>
              </a:ext>
            </a:extLst>
          </p:cNvPr>
          <p:cNvSpPr/>
          <p:nvPr/>
        </p:nvSpPr>
        <p:spPr>
          <a:xfrm>
            <a:off x="626802" y="939552"/>
            <a:ext cx="7942522" cy="2031325"/>
          </a:xfrm>
          <a:prstGeom prst="rect">
            <a:avLst/>
          </a:prstGeom>
        </p:spPr>
        <p:txBody>
          <a:bodyPr wrap="square">
            <a:spAutoFit/>
          </a:bodyPr>
          <a:lstStyle/>
          <a:p>
            <a:r>
              <a:rPr lang="en-US" b="1" dirty="0">
                <a:solidFill>
                  <a:srgbClr val="404040"/>
                </a:solidFill>
                <a:latin typeface="Lato"/>
              </a:rPr>
              <a:t>What is logistic regression?</a:t>
            </a:r>
          </a:p>
          <a:p>
            <a:endParaRPr lang="en-US" dirty="0">
              <a:solidFill>
                <a:srgbClr val="404040"/>
              </a:solidFill>
              <a:latin typeface="Lato"/>
            </a:endParaRPr>
          </a:p>
          <a:p>
            <a:r>
              <a:rPr lang="en-US" dirty="0">
                <a:solidFill>
                  <a:srgbClr val="404040"/>
                </a:solidFill>
                <a:latin typeface="Lato"/>
              </a:rPr>
              <a:t>Logistic regression is a classification algorithm used to assign observations to a discrete set of classes. Unlike linear regression which outputs continuous number values, logistic regression transforms its output using the logistic sigmoid function to return a probability value which can then be mapped to two or more discrete classes.</a:t>
            </a:r>
            <a:endParaRPr lang="en-US" dirty="0"/>
          </a:p>
        </p:txBody>
      </p:sp>
      <p:pic>
        <p:nvPicPr>
          <p:cNvPr id="13" name="Picture 4" descr="_images/logistic_regression_sigmoid_w_threshold.png">
            <a:extLst>
              <a:ext uri="{FF2B5EF4-FFF2-40B4-BE49-F238E27FC236}">
                <a16:creationId xmlns:a16="http://schemas.microsoft.com/office/drawing/2014/main" id="{9D099156-1B2E-419E-B27F-DD9F76123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473" y="3188285"/>
            <a:ext cx="2449709" cy="1716618"/>
          </a:xfrm>
          <a:prstGeom prst="rect">
            <a:avLst/>
          </a:prstGeom>
          <a:noFill/>
          <a:extLst>
            <a:ext uri="{909E8E84-426E-40DD-AFC4-6F175D3DCCD1}">
              <a14:hiddenFill xmlns:a14="http://schemas.microsoft.com/office/drawing/2010/main">
                <a:solidFill>
                  <a:srgbClr val="FFFFFF"/>
                </a:solidFill>
              </a14:hiddenFill>
            </a:ext>
          </a:extLst>
        </p:spPr>
      </p:pic>
      <p:sp>
        <p:nvSpPr>
          <p:cNvPr id="14" name="Date Placeholder 5">
            <a:extLst>
              <a:ext uri="{FF2B5EF4-FFF2-40B4-BE49-F238E27FC236}">
                <a16:creationId xmlns:a16="http://schemas.microsoft.com/office/drawing/2014/main" id="{50317F87-00AF-419E-BD52-7490F9C03BD7}"/>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5" name="Slide Number Placeholder 7">
            <a:extLst>
              <a:ext uri="{FF2B5EF4-FFF2-40B4-BE49-F238E27FC236}">
                <a16:creationId xmlns:a16="http://schemas.microsoft.com/office/drawing/2014/main" id="{198BD672-E8DB-45E8-B132-446EF8873A50}"/>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13</a:t>
            </a:r>
          </a:p>
        </p:txBody>
      </p:sp>
    </p:spTree>
    <p:extLst>
      <p:ext uri="{BB962C8B-B14F-4D97-AF65-F5344CB8AC3E}">
        <p14:creationId xmlns:p14="http://schemas.microsoft.com/office/powerpoint/2010/main" val="3335061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23</a:t>
            </a:fld>
            <a:endParaRPr lang="en-IN" sz="900" dirty="0">
              <a:solidFill>
                <a:srgbClr val="FF0000"/>
              </a:solidFill>
              <a:latin typeface="Proxima Nova Rg" pitchFamily="50" charset="0"/>
            </a:endParaRPr>
          </a:p>
        </p:txBody>
      </p:sp>
      <p:sp>
        <p:nvSpPr>
          <p:cNvPr id="2" name="Rectangle 1"/>
          <p:cNvSpPr/>
          <p:nvPr/>
        </p:nvSpPr>
        <p:spPr>
          <a:xfrm>
            <a:off x="254665" y="208407"/>
            <a:ext cx="2194190"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grpSp>
        <p:nvGrpSpPr>
          <p:cNvPr id="3" name="Group 2"/>
          <p:cNvGrpSpPr/>
          <p:nvPr/>
        </p:nvGrpSpPr>
        <p:grpSpPr>
          <a:xfrm>
            <a:off x="462726" y="807715"/>
            <a:ext cx="8106599" cy="4001095"/>
            <a:chOff x="462725" y="1029475"/>
            <a:chExt cx="8106599" cy="4001095"/>
          </a:xfrm>
        </p:grpSpPr>
        <p:sp>
          <p:nvSpPr>
            <p:cNvPr id="8" name="Rectangle 7"/>
            <p:cNvSpPr/>
            <p:nvPr/>
          </p:nvSpPr>
          <p:spPr>
            <a:xfrm>
              <a:off x="462725" y="1029475"/>
              <a:ext cx="8106599" cy="4001095"/>
            </a:xfrm>
            <a:prstGeom prst="rect">
              <a:avLst/>
            </a:prstGeom>
          </p:spPr>
          <p:txBody>
            <a:bodyPr wrap="square">
              <a:spAutoFit/>
            </a:bodyPr>
            <a:lstStyle/>
            <a:p>
              <a:r>
                <a:rPr lang="en-US" sz="1400" b="1" dirty="0">
                  <a:solidFill>
                    <a:srgbClr val="404040"/>
                  </a:solidFill>
                  <a:latin typeface="Lato"/>
                </a:rPr>
                <a:t>Sigmoid activation</a:t>
              </a:r>
            </a:p>
            <a:p>
              <a:r>
                <a:rPr lang="en-US" sz="1400" dirty="0">
                  <a:solidFill>
                    <a:srgbClr val="404040"/>
                  </a:solidFill>
                  <a:latin typeface="Lato"/>
                </a:rPr>
                <a:t>In order to map predicted values to probabilities, we use the sigmoid function. The function maps any real value into another value between 0 and 1. In machine learning, we use sigmoid to map predictions to probabilities.</a:t>
              </a: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endParaRPr lang="en-US" sz="1400" dirty="0">
                <a:solidFill>
                  <a:srgbClr val="404040"/>
                </a:solidFill>
                <a:latin typeface="Lato"/>
              </a:endParaRPr>
            </a:p>
            <a:p>
              <a:pPr lvl="0" fontAlgn="base">
                <a:spcBef>
                  <a:spcPct val="0"/>
                </a:spcBef>
                <a:spcAft>
                  <a:spcPct val="0"/>
                </a:spcAft>
              </a:pPr>
              <a:r>
                <a:rPr lang="en-US" altLang="en-US" sz="1400" b="1" dirty="0">
                  <a:solidFill>
                    <a:srgbClr val="404040"/>
                  </a:solidFill>
                  <a:latin typeface="Lato"/>
                </a:rPr>
                <a:t>Decision boundary</a:t>
              </a:r>
            </a:p>
            <a:p>
              <a:pPr lvl="0" fontAlgn="base">
                <a:spcBef>
                  <a:spcPct val="0"/>
                </a:spcBef>
                <a:spcAft>
                  <a:spcPct val="0"/>
                </a:spcAft>
              </a:pPr>
              <a:endParaRPr lang="en-US" altLang="en-US" sz="1400" b="1" dirty="0">
                <a:solidFill>
                  <a:srgbClr val="404040"/>
                </a:solidFill>
                <a:latin typeface="Lato"/>
              </a:endParaRPr>
            </a:p>
            <a:p>
              <a:pPr lvl="0" fontAlgn="base">
                <a:spcBef>
                  <a:spcPct val="0"/>
                </a:spcBef>
                <a:spcAft>
                  <a:spcPct val="0"/>
                </a:spcAft>
              </a:pPr>
              <a:r>
                <a:rPr lang="en-US" altLang="en-US" sz="1400" dirty="0">
                  <a:solidFill>
                    <a:srgbClr val="404040"/>
                  </a:solidFill>
                  <a:latin typeface="Lato"/>
                </a:rPr>
                <a:t>Our current prediction function returns a probability score between 0 and 1. In order to map this to a discrete class (true/false, cat/dog), we select a threshold value or tipping point above which we will classify values into class 1 and below which we classify values into class 2.</a:t>
              </a:r>
            </a:p>
            <a:p>
              <a:pPr lvl="0" fontAlgn="base">
                <a:spcBef>
                  <a:spcPct val="0"/>
                </a:spcBef>
                <a:spcAft>
                  <a:spcPct val="0"/>
                </a:spcAft>
              </a:pPr>
              <a:endParaRPr lang="en-US" altLang="en-US" sz="1400" dirty="0">
                <a:solidFill>
                  <a:srgbClr val="404040"/>
                </a:solidFill>
                <a:latin typeface="Lato"/>
              </a:endParaRPr>
            </a:p>
            <a:p>
              <a:pPr lvl="0" algn="ctr" defTabSz="914400" eaLnBrk="0" fontAlgn="base" hangingPunct="0">
                <a:spcBef>
                  <a:spcPct val="0"/>
                </a:spcBef>
                <a:spcAft>
                  <a:spcPct val="0"/>
                </a:spcAft>
              </a:pPr>
              <a:r>
                <a:rPr lang="en-US" altLang="en-US" sz="1400" dirty="0">
                  <a:solidFill>
                    <a:srgbClr val="404040"/>
                  </a:solidFill>
                  <a:latin typeface="MathJax_Math-italic"/>
                </a:rPr>
                <a:t>p</a:t>
              </a:r>
              <a:r>
                <a:rPr lang="en-US" altLang="en-US" sz="1400" dirty="0">
                  <a:solidFill>
                    <a:srgbClr val="404040"/>
                  </a:solidFill>
                  <a:latin typeface="MathJax_Main"/>
                </a:rPr>
                <a:t>≥0.5,</a:t>
              </a:r>
              <a:r>
                <a:rPr lang="en-US" altLang="en-US" sz="1400" dirty="0">
                  <a:solidFill>
                    <a:srgbClr val="404040"/>
                  </a:solidFill>
                  <a:latin typeface="MathJax_Math-italic"/>
                </a:rPr>
                <a:t>class</a:t>
              </a:r>
              <a:r>
                <a:rPr lang="en-US" altLang="en-US" sz="1400" dirty="0">
                  <a:solidFill>
                    <a:srgbClr val="404040"/>
                  </a:solidFill>
                  <a:latin typeface="MathJax_Main"/>
                </a:rPr>
                <a:t>=1</a:t>
              </a:r>
            </a:p>
            <a:p>
              <a:pPr lvl="0" algn="ctr" defTabSz="914400" eaLnBrk="0" fontAlgn="base" hangingPunct="0">
                <a:spcBef>
                  <a:spcPct val="0"/>
                </a:spcBef>
                <a:spcAft>
                  <a:spcPct val="0"/>
                </a:spcAft>
              </a:pPr>
              <a:r>
                <a:rPr lang="en-US" altLang="en-US" sz="1400" dirty="0">
                  <a:solidFill>
                    <a:srgbClr val="404040"/>
                  </a:solidFill>
                  <a:latin typeface="MathJax_Math-italic"/>
                </a:rPr>
                <a:t>p</a:t>
              </a:r>
              <a:r>
                <a:rPr lang="en-US" altLang="en-US" sz="1400" dirty="0">
                  <a:solidFill>
                    <a:srgbClr val="404040"/>
                  </a:solidFill>
                  <a:latin typeface="MathJax_Main"/>
                </a:rPr>
                <a:t>&lt;0.5,</a:t>
              </a:r>
              <a:r>
                <a:rPr lang="en-US" altLang="en-US" sz="1400" dirty="0">
                  <a:solidFill>
                    <a:srgbClr val="404040"/>
                  </a:solidFill>
                  <a:latin typeface="MathJax_Math-italic"/>
                </a:rPr>
                <a:t>class</a:t>
              </a:r>
              <a:r>
                <a:rPr lang="en-US" altLang="en-US" sz="1400" dirty="0">
                  <a:solidFill>
                    <a:srgbClr val="404040"/>
                  </a:solidFill>
                  <a:latin typeface="MathJax_Main"/>
                </a:rPr>
                <a:t>=0</a:t>
              </a:r>
              <a:endParaRPr lang="en-US" altLang="en-US" sz="1100" dirty="0"/>
            </a:p>
            <a:p>
              <a:endParaRPr lang="en-US" sz="1400" dirty="0">
                <a:solidFill>
                  <a:srgbClr val="404040"/>
                </a:solidFill>
                <a:latin typeface="Lato"/>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518" y="2071428"/>
              <a:ext cx="1113012" cy="472187"/>
            </a:xfrm>
            <a:prstGeom prst="rect">
              <a:avLst/>
            </a:prstGeom>
          </p:spPr>
        </p:pic>
      </p:grpSp>
    </p:spTree>
    <p:extLst>
      <p:ext uri="{BB962C8B-B14F-4D97-AF65-F5344CB8AC3E}">
        <p14:creationId xmlns:p14="http://schemas.microsoft.com/office/powerpoint/2010/main" val="76850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24</a:t>
            </a:fld>
            <a:endParaRPr lang="en-IN" sz="900" dirty="0">
              <a:solidFill>
                <a:srgbClr val="FF0000"/>
              </a:solidFill>
              <a:latin typeface="Proxima Nova Rg" pitchFamily="50" charset="0"/>
            </a:endParaRPr>
          </a:p>
        </p:txBody>
      </p:sp>
      <p:sp>
        <p:nvSpPr>
          <p:cNvPr id="2" name="Rectangle 1"/>
          <p:cNvSpPr/>
          <p:nvPr/>
        </p:nvSpPr>
        <p:spPr>
          <a:xfrm>
            <a:off x="254665" y="208407"/>
            <a:ext cx="2194190"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Logistic regression</a:t>
            </a:r>
          </a:p>
        </p:txBody>
      </p:sp>
      <p:sp>
        <p:nvSpPr>
          <p:cNvPr id="3" name="Rectangle 2"/>
          <p:cNvSpPr/>
          <p:nvPr/>
        </p:nvSpPr>
        <p:spPr>
          <a:xfrm>
            <a:off x="462726" y="1032442"/>
            <a:ext cx="8296382" cy="2123658"/>
          </a:xfrm>
          <a:prstGeom prst="rect">
            <a:avLst/>
          </a:prstGeom>
        </p:spPr>
        <p:txBody>
          <a:bodyPr wrap="square">
            <a:spAutoFit/>
          </a:bodyPr>
          <a:lstStyle/>
          <a:p>
            <a:r>
              <a:rPr lang="en-US" sz="1200" b="1" dirty="0">
                <a:solidFill>
                  <a:srgbClr val="404040"/>
                </a:solidFill>
                <a:latin typeface="Roboto Slab"/>
              </a:rPr>
              <a:t>Cost function</a:t>
            </a:r>
          </a:p>
          <a:p>
            <a:endParaRPr lang="en-US" sz="1200" b="1" dirty="0">
              <a:solidFill>
                <a:srgbClr val="404040"/>
              </a:solidFill>
              <a:latin typeface="Roboto Slab"/>
            </a:endParaRPr>
          </a:p>
          <a:p>
            <a:r>
              <a:rPr lang="en-US" sz="1200" dirty="0">
                <a:solidFill>
                  <a:srgbClr val="404040"/>
                </a:solidFill>
                <a:latin typeface="Lato"/>
              </a:rPr>
              <a:t>But we shouldn’t use the same cost function MSE as we did for linear regression.</a:t>
            </a:r>
          </a:p>
          <a:p>
            <a:endParaRPr lang="en-US" sz="1200" dirty="0">
              <a:solidFill>
                <a:srgbClr val="404040"/>
              </a:solidFill>
              <a:latin typeface="Lato"/>
            </a:endParaRPr>
          </a:p>
          <a:p>
            <a:r>
              <a:rPr lang="en-US" sz="1200" dirty="0">
                <a:solidFill>
                  <a:srgbClr val="FF0000"/>
                </a:solidFill>
                <a:latin typeface="Lato"/>
              </a:rPr>
              <a:t>Why? </a:t>
            </a:r>
            <a:r>
              <a:rPr lang="en-US" sz="1200" dirty="0">
                <a:solidFill>
                  <a:srgbClr val="404040"/>
                </a:solidFill>
                <a:latin typeface="Lato"/>
              </a:rPr>
              <a:t>You can refer to chapter 3 of </a:t>
            </a:r>
            <a:r>
              <a:rPr lang="en-US" sz="1200" dirty="0">
                <a:solidFill>
                  <a:srgbClr val="404040"/>
                </a:solidFill>
                <a:latin typeface="Lato"/>
                <a:hlinkClick r:id="rId2"/>
              </a:rPr>
              <a:t>Michael Neilson’s deep learning book</a:t>
            </a:r>
            <a:r>
              <a:rPr lang="en-US" sz="1200" dirty="0">
                <a:solidFill>
                  <a:srgbClr val="404040"/>
                </a:solidFill>
                <a:latin typeface="Lato"/>
              </a:rPr>
              <a:t> for the complete explanation.</a:t>
            </a:r>
          </a:p>
          <a:p>
            <a:endParaRPr lang="en-US" sz="1200" dirty="0">
              <a:solidFill>
                <a:srgbClr val="404040"/>
              </a:solidFill>
              <a:latin typeface="Lato"/>
            </a:endParaRPr>
          </a:p>
          <a:p>
            <a:r>
              <a:rPr lang="en-US" sz="1200" dirty="0">
                <a:solidFill>
                  <a:srgbClr val="404040"/>
                </a:solidFill>
                <a:latin typeface="Lato"/>
              </a:rPr>
              <a:t>For now </a:t>
            </a:r>
          </a:p>
          <a:p>
            <a:endParaRPr lang="en-US" sz="1200" dirty="0">
              <a:solidFill>
                <a:srgbClr val="404040"/>
              </a:solidFill>
              <a:latin typeface="Lato"/>
            </a:endParaRPr>
          </a:p>
          <a:p>
            <a:r>
              <a:rPr lang="en-US" sz="1200" dirty="0">
                <a:solidFill>
                  <a:srgbClr val="404040"/>
                </a:solidFill>
                <a:latin typeface="Lato"/>
              </a:rPr>
              <a:t>it’s because our prediction function is non-linear Squaring this prediction as we do in MSE results in a non-convex function with many local minimums.</a:t>
            </a:r>
          </a:p>
          <a:p>
            <a:r>
              <a:rPr lang="en-US" sz="1200" dirty="0">
                <a:solidFill>
                  <a:srgbClr val="404040"/>
                </a:solidFill>
                <a:latin typeface="Lato"/>
              </a:rPr>
              <a:t>If our cost function has many local minimums, gradient descent may not find the optimal global minimum.</a:t>
            </a:r>
          </a:p>
        </p:txBody>
      </p:sp>
      <p:grpSp>
        <p:nvGrpSpPr>
          <p:cNvPr id="13" name="Group 12"/>
          <p:cNvGrpSpPr/>
          <p:nvPr/>
        </p:nvGrpSpPr>
        <p:grpSpPr>
          <a:xfrm>
            <a:off x="4294598" y="3346141"/>
            <a:ext cx="4274727" cy="1258341"/>
            <a:chOff x="2953683" y="4328362"/>
            <a:chExt cx="6361905" cy="2243707"/>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683" y="4328362"/>
              <a:ext cx="6361905" cy="1961905"/>
            </a:xfrm>
            <a:prstGeom prst="rect">
              <a:avLst/>
            </a:prstGeom>
          </p:spPr>
        </p:pic>
        <p:sp>
          <p:nvSpPr>
            <p:cNvPr id="15" name="TextBox 14"/>
            <p:cNvSpPr txBox="1"/>
            <p:nvPr/>
          </p:nvSpPr>
          <p:spPr>
            <a:xfrm>
              <a:off x="4198513" y="6105601"/>
              <a:ext cx="1030310" cy="466468"/>
            </a:xfrm>
            <a:prstGeom prst="rect">
              <a:avLst/>
            </a:prstGeom>
            <a:noFill/>
          </p:spPr>
          <p:txBody>
            <a:bodyPr wrap="square" rtlCol="0">
              <a:spAutoFit/>
            </a:bodyPr>
            <a:lstStyle/>
            <a:p>
              <a:r>
                <a:rPr lang="en-US" sz="1100" dirty="0"/>
                <a:t>Convex</a:t>
              </a:r>
            </a:p>
          </p:txBody>
        </p:sp>
        <p:sp>
          <p:nvSpPr>
            <p:cNvPr id="16" name="TextBox 15"/>
            <p:cNvSpPr txBox="1"/>
            <p:nvPr/>
          </p:nvSpPr>
          <p:spPr>
            <a:xfrm>
              <a:off x="7443988" y="6105601"/>
              <a:ext cx="1481072" cy="466468"/>
            </a:xfrm>
            <a:prstGeom prst="rect">
              <a:avLst/>
            </a:prstGeom>
            <a:noFill/>
          </p:spPr>
          <p:txBody>
            <a:bodyPr wrap="square" rtlCol="0">
              <a:spAutoFit/>
            </a:bodyPr>
            <a:lstStyle/>
            <a:p>
              <a:r>
                <a:rPr lang="en-US" sz="1100" dirty="0"/>
                <a:t>Non - Convex</a:t>
              </a:r>
            </a:p>
          </p:txBody>
        </p:sp>
      </p:grpSp>
      <p:pic>
        <p:nvPicPr>
          <p:cNvPr id="17" name="Picture 8" descr="_images/ng_cost_function_logisti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012" y="3417186"/>
            <a:ext cx="3133593" cy="958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47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14</a:t>
            </a: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pPr marL="0" lvl="1" defTabSz="685800">
              <a:lnSpc>
                <a:spcPct val="80000"/>
              </a:lnSpc>
              <a:spcBef>
                <a:spcPct val="0"/>
              </a:spcBef>
            </a:pPr>
            <a:r>
              <a:rPr lang="en-US" sz="2300" dirty="0">
                <a:solidFill>
                  <a:schemeClr val="bg1"/>
                </a:solidFill>
                <a:latin typeface="Proxima Nova Light" panose="02000506030000020004" pitchFamily="2" charset="77"/>
              </a:rPr>
              <a:t>LOGISTIC REGRESSION</a:t>
            </a:r>
          </a:p>
        </p:txBody>
      </p:sp>
      <p:sp>
        <p:nvSpPr>
          <p:cNvPr id="7" name="Rectangle 6">
            <a:extLst>
              <a:ext uri="{FF2B5EF4-FFF2-40B4-BE49-F238E27FC236}">
                <a16:creationId xmlns:a16="http://schemas.microsoft.com/office/drawing/2014/main" id="{1300FFE7-285F-4C96-AFDD-7E72B7B5EB24}"/>
              </a:ext>
            </a:extLst>
          </p:cNvPr>
          <p:cNvSpPr/>
          <p:nvPr/>
        </p:nvSpPr>
        <p:spPr>
          <a:xfrm>
            <a:off x="385994" y="1087085"/>
            <a:ext cx="8300806" cy="3570208"/>
          </a:xfrm>
          <a:prstGeom prst="rect">
            <a:avLst/>
          </a:prstGeom>
        </p:spPr>
        <p:txBody>
          <a:bodyPr wrap="square">
            <a:spAutoFit/>
          </a:bodyPr>
          <a:lstStyle/>
          <a:p>
            <a:r>
              <a:rPr lang="en-US" sz="1600" dirty="0"/>
              <a:t>Sigmoid curve is used to model in logistic regression and in order to find the </a:t>
            </a:r>
            <a:r>
              <a:rPr lang="en-US" sz="1600" b="1" dirty="0"/>
              <a:t>best-fit sigmoid curve</a:t>
            </a:r>
            <a:r>
              <a:rPr lang="en-US" sz="1600" dirty="0"/>
              <a:t>, we need to vary β0 and β1,…  βn until we get the combination of beta values that maximizes the </a:t>
            </a:r>
            <a:r>
              <a:rPr lang="en-US" sz="1600" b="1" dirty="0"/>
              <a:t>likelihood</a:t>
            </a:r>
          </a:p>
          <a:p>
            <a:r>
              <a:rPr lang="en-US" sz="1600" dirty="0"/>
              <a:t>You saw that the following linearized equation is much easier to interpret:</a:t>
            </a:r>
          </a:p>
          <a:p>
            <a:pPr algn="ctr"/>
            <a:r>
              <a:rPr lang="en-US" sz="1600" dirty="0"/>
              <a:t>ln(P/(P1−P)) = β0+β1x</a:t>
            </a:r>
          </a:p>
          <a:p>
            <a:r>
              <a:rPr lang="en-US" sz="1600" dirty="0"/>
              <a:t>In the diabetes  patient example:</a:t>
            </a:r>
          </a:p>
          <a:p>
            <a:r>
              <a:rPr lang="en-US" sz="1600" dirty="0"/>
              <a:t>The left-hand side of this equation is what is called </a:t>
            </a:r>
            <a:r>
              <a:rPr lang="en-US" sz="1600" b="1" dirty="0"/>
              <a:t>log odds</a:t>
            </a:r>
            <a:r>
              <a:rPr lang="en-US" sz="1600" dirty="0"/>
              <a:t>. Basically, the </a:t>
            </a:r>
            <a:r>
              <a:rPr lang="en-US" sz="1600" b="1" dirty="0"/>
              <a:t>odds</a:t>
            </a:r>
            <a:r>
              <a:rPr lang="en-US" sz="1600" dirty="0"/>
              <a:t> of having diabetes (P/1-P), indicate how much likelier a person is to have diabetes than to not have it</a:t>
            </a:r>
          </a:p>
          <a:p>
            <a:endParaRPr lang="en-US" sz="1600" dirty="0"/>
          </a:p>
          <a:p>
            <a:r>
              <a:rPr lang="en-US" sz="1600" b="1" dirty="0"/>
              <a:t>data preparation</a:t>
            </a:r>
            <a:r>
              <a:rPr lang="en-US" sz="1600" dirty="0"/>
              <a:t> was done, which involved the following steps:</a:t>
            </a:r>
          </a:p>
          <a:p>
            <a:pPr marL="285750" indent="-285750">
              <a:buFont typeface="Arial" panose="020B0604020202020204" pitchFamily="34" charset="0"/>
              <a:buChar char="•"/>
            </a:pPr>
            <a:r>
              <a:rPr lang="en-US" sz="1600" dirty="0"/>
              <a:t>Missing value imputation</a:t>
            </a:r>
          </a:p>
          <a:p>
            <a:pPr marL="285750" indent="-285750">
              <a:buFont typeface="Arial" panose="020B0604020202020204" pitchFamily="34" charset="0"/>
              <a:buChar char="•"/>
            </a:pPr>
            <a:r>
              <a:rPr lang="en-US" sz="1600" dirty="0"/>
              <a:t>Outlier treatment</a:t>
            </a:r>
          </a:p>
          <a:p>
            <a:pPr marL="285750" indent="-285750">
              <a:buFont typeface="Arial" panose="020B0604020202020204" pitchFamily="34" charset="0"/>
              <a:buChar char="•"/>
            </a:pPr>
            <a:r>
              <a:rPr lang="en-US" sz="1600" dirty="0"/>
              <a:t>Standardizing scales of continuous variables</a:t>
            </a:r>
          </a:p>
          <a:p>
            <a:pPr marL="285750" indent="-285750">
              <a:buFont typeface="Arial" panose="020B0604020202020204" pitchFamily="34" charset="0"/>
              <a:buChar char="•"/>
            </a:pPr>
            <a:r>
              <a:rPr lang="en-US" sz="1600" dirty="0"/>
              <a:t>Dummy variable creation for categorical variables</a:t>
            </a:r>
          </a:p>
        </p:txBody>
      </p:sp>
    </p:spTree>
    <p:extLst>
      <p:ext uri="{BB962C8B-B14F-4D97-AF65-F5344CB8AC3E}">
        <p14:creationId xmlns:p14="http://schemas.microsoft.com/office/powerpoint/2010/main" val="848820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26</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Decision Tree</a:t>
            </a:r>
          </a:p>
        </p:txBody>
      </p:sp>
      <p:sp>
        <p:nvSpPr>
          <p:cNvPr id="4" name="Rectangle 3"/>
          <p:cNvSpPr/>
          <p:nvPr/>
        </p:nvSpPr>
        <p:spPr>
          <a:xfrm>
            <a:off x="628650" y="1255663"/>
            <a:ext cx="4572000" cy="2308324"/>
          </a:xfrm>
          <a:prstGeom prst="rect">
            <a:avLst/>
          </a:prstGeom>
        </p:spPr>
        <p:txBody>
          <a:bodyPr>
            <a:spAutoFit/>
          </a:bodyPr>
          <a:lstStyle/>
          <a:p>
            <a:r>
              <a:rPr lang="en-US" dirty="0">
                <a:solidFill>
                  <a:srgbClr val="FF0000"/>
                </a:solidFill>
                <a:latin typeface="Roboto"/>
              </a:rPr>
              <a:t>Decision tree </a:t>
            </a:r>
            <a:r>
              <a:rPr lang="en-US" dirty="0">
                <a:latin typeface="Roboto"/>
              </a:rPr>
              <a:t>is the most powerful and popular tool for classification and prediction. A Decision tree is a flowchart like tree structure, where each internal node denotes a test on an attribute, each branch represents an outcome of the test, and each leaf node (terminal node) holds a class label.</a:t>
            </a:r>
            <a:endParaRPr lang="en-US" dirty="0"/>
          </a:p>
        </p:txBody>
      </p:sp>
      <p:pic>
        <p:nvPicPr>
          <p:cNvPr id="1032" name="Picture 8" descr="Image result for Decision tre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1382712"/>
            <a:ext cx="2660650" cy="1995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65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27</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where to split ?</a:t>
            </a:r>
          </a:p>
        </p:txBody>
      </p:sp>
      <p:pic>
        <p:nvPicPr>
          <p:cNvPr id="10" name="Picture 4" descr="Image result for decision tree g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954562"/>
            <a:ext cx="5146921" cy="32745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172"/>
          <a:stretch/>
        </p:blipFill>
        <p:spPr bwMode="auto">
          <a:xfrm>
            <a:off x="5934075" y="1049813"/>
            <a:ext cx="2581275" cy="181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386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28</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When to stop splitting?</a:t>
            </a:r>
          </a:p>
        </p:txBody>
      </p:sp>
      <p:sp>
        <p:nvSpPr>
          <p:cNvPr id="4" name="Rectangle 3"/>
          <p:cNvSpPr/>
          <p:nvPr/>
        </p:nvSpPr>
        <p:spPr>
          <a:xfrm>
            <a:off x="628650" y="1194403"/>
            <a:ext cx="7810500" cy="523220"/>
          </a:xfrm>
          <a:prstGeom prst="rect">
            <a:avLst/>
          </a:prstGeom>
        </p:spPr>
        <p:txBody>
          <a:bodyPr wrap="square">
            <a:spAutoFit/>
          </a:bodyPr>
          <a:lstStyle/>
          <a:p>
            <a:pPr algn="ctr"/>
            <a:r>
              <a:rPr lang="en-US" sz="1400" dirty="0">
                <a:solidFill>
                  <a:srgbClr val="FF0000"/>
                </a:solidFill>
                <a:latin typeface="Gill Sans MT" panose="020B0502020104020203" pitchFamily="34" charset="0"/>
              </a:rPr>
              <a:t>As a problem usually has a large set of features, it results in large number of split, which in turn gives a huge tree. Such trees are </a:t>
            </a:r>
            <a:r>
              <a:rPr lang="en-US" sz="1400" i="1" dirty="0">
                <a:solidFill>
                  <a:srgbClr val="FF0000"/>
                </a:solidFill>
                <a:latin typeface="Gill Sans MT" panose="020B0502020104020203" pitchFamily="34" charset="0"/>
              </a:rPr>
              <a:t>complex and can lead to overfitting.</a:t>
            </a:r>
            <a:endParaRPr lang="en-US" sz="1400" dirty="0">
              <a:solidFill>
                <a:srgbClr val="FF0000"/>
              </a:solidFill>
              <a:latin typeface="Gill Sans MT" panose="020B0502020104020203" pitchFamily="34" charset="0"/>
            </a:endParaRPr>
          </a:p>
        </p:txBody>
      </p:sp>
      <p:sp>
        <p:nvSpPr>
          <p:cNvPr id="7" name="Rectangle 6"/>
          <p:cNvSpPr/>
          <p:nvPr/>
        </p:nvSpPr>
        <p:spPr>
          <a:xfrm>
            <a:off x="630381" y="2200690"/>
            <a:ext cx="3352800" cy="1600438"/>
          </a:xfrm>
          <a:prstGeom prst="rect">
            <a:avLst/>
          </a:prstGeom>
        </p:spPr>
        <p:txBody>
          <a:bodyPr wrap="square">
            <a:spAutoFit/>
          </a:bodyPr>
          <a:lstStyle/>
          <a:p>
            <a:r>
              <a:rPr lang="en-US" sz="1400" b="1" dirty="0">
                <a:solidFill>
                  <a:srgbClr val="FF0000"/>
                </a:solidFill>
                <a:latin typeface="Gill Sans MT" panose="020B0502020104020203" pitchFamily="34" charset="0"/>
              </a:rPr>
              <a:t>Pruning</a:t>
            </a:r>
          </a:p>
          <a:p>
            <a:endParaRPr lang="en-US" sz="1400" b="1" dirty="0">
              <a:solidFill>
                <a:srgbClr val="FF0000"/>
              </a:solidFill>
              <a:latin typeface="Gill Sans MT" panose="020B0502020104020203" pitchFamily="34" charset="0"/>
            </a:endParaRPr>
          </a:p>
          <a:p>
            <a:r>
              <a:rPr lang="en-US" sz="1400" dirty="0">
                <a:latin typeface="Gill Sans MT" panose="020B0502020104020203" pitchFamily="34" charset="0"/>
              </a:rPr>
              <a:t>Remove </a:t>
            </a:r>
            <a:r>
              <a:rPr lang="en-US" sz="1400" b="1" dirty="0">
                <a:latin typeface="Gill Sans MT" panose="020B0502020104020203" pitchFamily="34" charset="0"/>
              </a:rPr>
              <a:t>the branches that make use of features having low importance</a:t>
            </a:r>
            <a:r>
              <a:rPr lang="en-US" sz="1400" dirty="0">
                <a:latin typeface="Gill Sans MT" panose="020B0502020104020203" pitchFamily="34" charset="0"/>
              </a:rPr>
              <a:t>. This way, we reduce the complexity of tree, and thus increasing its predictive power by reducing overfitting.</a:t>
            </a:r>
            <a:endParaRPr lang="en-US" sz="1400" b="0" dirty="0">
              <a:effectLst/>
              <a:latin typeface="Gill Sans MT" panose="020B0502020104020203" pitchFamily="34" charset="0"/>
            </a:endParaRPr>
          </a:p>
        </p:txBody>
      </p:sp>
      <p:sp>
        <p:nvSpPr>
          <p:cNvPr id="11" name="Rectangle 10"/>
          <p:cNvSpPr/>
          <p:nvPr/>
        </p:nvSpPr>
        <p:spPr>
          <a:xfrm>
            <a:off x="4991100" y="2200690"/>
            <a:ext cx="3448050" cy="1384995"/>
          </a:xfrm>
          <a:prstGeom prst="rect">
            <a:avLst/>
          </a:prstGeom>
        </p:spPr>
        <p:txBody>
          <a:bodyPr wrap="square">
            <a:spAutoFit/>
          </a:bodyPr>
          <a:lstStyle/>
          <a:p>
            <a:r>
              <a:rPr lang="en-US" sz="1400" b="1" dirty="0">
                <a:solidFill>
                  <a:srgbClr val="FF0000"/>
                </a:solidFill>
                <a:latin typeface="Gill Sans MT" panose="020B0502020104020203" pitchFamily="34" charset="0"/>
              </a:rPr>
              <a:t>Truncation</a:t>
            </a:r>
          </a:p>
          <a:p>
            <a:endParaRPr lang="en-US" sz="1400" b="1" dirty="0">
              <a:solidFill>
                <a:srgbClr val="FF0000"/>
              </a:solidFill>
              <a:latin typeface="Gill Sans MT" panose="020B0502020104020203" pitchFamily="34" charset="0"/>
            </a:endParaRPr>
          </a:p>
          <a:p>
            <a:r>
              <a:rPr lang="en-US" sz="1400" dirty="0">
                <a:latin typeface="Gill Sans MT" panose="020B0502020104020203" pitchFamily="34" charset="0"/>
              </a:rPr>
              <a:t>Stop the tree wile it is still growing so that it may not end up with leaves containing vary less data-points, one way to do this is by setting the minimum number </a:t>
            </a:r>
            <a:endParaRPr lang="en-US" sz="1400" b="0" i="0" dirty="0">
              <a:effectLst/>
              <a:latin typeface="Gill Sans MT" panose="020B0502020104020203" pitchFamily="34" charset="0"/>
            </a:endParaRPr>
          </a:p>
        </p:txBody>
      </p:sp>
    </p:spTree>
    <p:extLst>
      <p:ext uri="{BB962C8B-B14F-4D97-AF65-F5344CB8AC3E}">
        <p14:creationId xmlns:p14="http://schemas.microsoft.com/office/powerpoint/2010/main" val="1668198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29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5149488" y="2588676"/>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Tree>
    <p:extLst>
      <p:ext uri="{BB962C8B-B14F-4D97-AF65-F5344CB8AC3E}">
        <p14:creationId xmlns:p14="http://schemas.microsoft.com/office/powerpoint/2010/main" val="2503949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38175" y="4767263"/>
            <a:ext cx="2057400" cy="273844"/>
          </a:xfrm>
          <a:prstGeom prst="rect">
            <a:avLst/>
          </a:prstGeom>
        </p:spPr>
        <p:txBody>
          <a:bodyPr/>
          <a:lstStyle/>
          <a:p>
            <a:fld id="{396593F5-6942-624B-8688-4BABC64E2CFF}" type="datetime1">
              <a:rPr lang="en-IN" sz="900" smtClean="0">
                <a:latin typeface="Proxima Nova Rg" pitchFamily="50" charset="0"/>
              </a:rPr>
              <a:t>23-11-2019</a:t>
            </a:fld>
            <a:endParaRPr lang="en-IN" sz="900"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3"/>
            <a:ext cx="2057400" cy="273844"/>
          </a:xfrm>
          <a:prstGeom prst="rect">
            <a:avLst/>
          </a:prstGeom>
        </p:spPr>
        <p:txBody>
          <a:bodyPr/>
          <a:lstStyle/>
          <a:p>
            <a:pPr algn="r"/>
            <a:fld id="{273EEA2F-D825-49D3-9C25-497F06EFD3F7}" type="slidenum">
              <a:rPr lang="en-IN" sz="900" smtClean="0">
                <a:latin typeface="Proxima Nova Rg" pitchFamily="50" charset="0"/>
              </a:rPr>
              <a:pPr algn="r"/>
              <a:t>3</a:t>
            </a:fld>
            <a:endParaRPr lang="en-IN" sz="900" dirty="0">
              <a:latin typeface="Proxima Nova Rg" pitchFamily="50" charset="0"/>
            </a:endParaRPr>
          </a:p>
        </p:txBody>
      </p:sp>
      <p:sp>
        <p:nvSpPr>
          <p:cNvPr id="2" name="Footer Placeholder 1"/>
          <p:cNvSpPr>
            <a:spLocks noGrp="1"/>
          </p:cNvSpPr>
          <p:nvPr>
            <p:ph type="ftr" sz="quarter" idx="11"/>
          </p:nvPr>
        </p:nvSpPr>
        <p:spPr/>
        <p:txBody>
          <a:bodyPr/>
          <a:lstStyle/>
          <a:p>
            <a:r>
              <a:rPr lang="en-IN"/>
              <a:t>Data Science Certification Program</a:t>
            </a:r>
          </a:p>
        </p:txBody>
      </p:sp>
      <p:sp>
        <p:nvSpPr>
          <p:cNvPr id="18" name="Rectangle 17">
            <a:extLst>
              <a:ext uri="{FF2B5EF4-FFF2-40B4-BE49-F238E27FC236}">
                <a16:creationId xmlns:a16="http://schemas.microsoft.com/office/drawing/2014/main" id="{E873FE8E-EFB5-4121-B906-5A9D887D60B8}"/>
              </a:ext>
            </a:extLst>
          </p:cNvPr>
          <p:cNvSpPr/>
          <p:nvPr/>
        </p:nvSpPr>
        <p:spPr>
          <a:xfrm>
            <a:off x="520995" y="796945"/>
            <a:ext cx="8168623" cy="4154984"/>
          </a:xfrm>
          <a:prstGeom prst="rect">
            <a:avLst/>
          </a:prstGeom>
          <a:ln>
            <a:solidFill>
              <a:schemeClr val="bg1"/>
            </a:solidFill>
            <a:prstDash val="lgDashDot"/>
          </a:ln>
        </p:spPr>
        <p:txBody>
          <a:bodyPr wrap="square">
            <a:spAutoFit/>
          </a:bodyPr>
          <a:lstStyle/>
          <a:p>
            <a:pPr indent="-285750">
              <a:buFont typeface="Arial" panose="020B0604020202020204" pitchFamily="34" charset="0"/>
              <a:buChar char="•"/>
            </a:pPr>
            <a:endParaRPr lang="en-US" sz="2400" dirty="0">
              <a:solidFill>
                <a:schemeClr val="bg1"/>
              </a:solidFill>
            </a:endParaRPr>
          </a:p>
          <a:p>
            <a:pPr marL="0" lvl="1" indent="-285750">
              <a:buFont typeface="Arial" panose="020B0604020202020204" pitchFamily="34" charset="0"/>
              <a:buChar char="•"/>
            </a:pPr>
            <a:r>
              <a:rPr lang="en-US" sz="2400" dirty="0">
                <a:solidFill>
                  <a:schemeClr val="bg1"/>
                </a:solidFill>
              </a:rPr>
              <a:t>Inferential Statistics</a:t>
            </a:r>
          </a:p>
          <a:p>
            <a:pPr marL="0" lvl="1" indent="-285750">
              <a:buFont typeface="Arial" panose="020B0604020202020204" pitchFamily="34" charset="0"/>
              <a:buChar char="•"/>
            </a:pPr>
            <a:r>
              <a:rPr lang="en-US" sz="2400" dirty="0">
                <a:solidFill>
                  <a:schemeClr val="bg1"/>
                </a:solidFill>
              </a:rPr>
              <a:t>Hypothesis Testing</a:t>
            </a:r>
          </a:p>
          <a:p>
            <a:pPr marL="0" lvl="1" indent="-285750">
              <a:buFont typeface="Arial" panose="020B0604020202020204" pitchFamily="34" charset="0"/>
              <a:buChar char="•"/>
            </a:pPr>
            <a:r>
              <a:rPr lang="en-US" sz="2400" dirty="0">
                <a:solidFill>
                  <a:schemeClr val="bg1"/>
                </a:solidFill>
              </a:rPr>
              <a:t>Linear Regression</a:t>
            </a:r>
          </a:p>
          <a:p>
            <a:pPr marL="0" lvl="1" indent="-285750">
              <a:buFont typeface="Arial" panose="020B0604020202020204" pitchFamily="34" charset="0"/>
              <a:buChar char="•"/>
            </a:pPr>
            <a:r>
              <a:rPr lang="en-US" sz="2400" dirty="0">
                <a:solidFill>
                  <a:schemeClr val="bg1"/>
                </a:solidFill>
              </a:rPr>
              <a:t>Advanced Linear Regression</a:t>
            </a:r>
          </a:p>
          <a:p>
            <a:pPr marL="0" lvl="1" indent="-285750">
              <a:buFont typeface="Arial" panose="020B0604020202020204" pitchFamily="34" charset="0"/>
              <a:buChar char="•"/>
            </a:pPr>
            <a:r>
              <a:rPr lang="en-US" sz="2400" dirty="0">
                <a:solidFill>
                  <a:schemeClr val="bg1"/>
                </a:solidFill>
              </a:rPr>
              <a:t>Logistic Regression</a:t>
            </a:r>
          </a:p>
          <a:p>
            <a:pPr marL="0" lvl="1" indent="-285750">
              <a:buFont typeface="Arial" panose="020B0604020202020204" pitchFamily="34" charset="0"/>
              <a:buChar char="•"/>
            </a:pPr>
            <a:r>
              <a:rPr lang="en-US" sz="2400" dirty="0">
                <a:solidFill>
                  <a:schemeClr val="bg1"/>
                </a:solidFill>
              </a:rPr>
              <a:t>DT &amp; Random Forest</a:t>
            </a:r>
          </a:p>
          <a:p>
            <a:pPr marL="0" lvl="1" indent="-285750">
              <a:buFont typeface="Arial" panose="020B0604020202020204" pitchFamily="34" charset="0"/>
              <a:buChar char="•"/>
            </a:pPr>
            <a:r>
              <a:rPr lang="en-US" sz="2400" dirty="0">
                <a:solidFill>
                  <a:schemeClr val="bg1"/>
                </a:solidFill>
              </a:rPr>
              <a:t>Support Vector Machines (SVM)</a:t>
            </a:r>
          </a:p>
          <a:p>
            <a:pPr marL="0" lvl="1" indent="-285750">
              <a:buFont typeface="Arial" panose="020B0604020202020204" pitchFamily="34" charset="0"/>
              <a:buChar char="•"/>
            </a:pPr>
            <a:r>
              <a:rPr lang="en-US" sz="2400" dirty="0">
                <a:solidFill>
                  <a:schemeClr val="bg1"/>
                </a:solidFill>
              </a:rPr>
              <a:t>PCA</a:t>
            </a:r>
          </a:p>
          <a:p>
            <a:pPr marL="0" lvl="1" indent="-285750">
              <a:buFont typeface="Arial" panose="020B0604020202020204" pitchFamily="34" charset="0"/>
              <a:buChar char="•"/>
            </a:pPr>
            <a:r>
              <a:rPr lang="en-US" sz="2400" dirty="0">
                <a:solidFill>
                  <a:schemeClr val="bg1"/>
                </a:solidFill>
              </a:rPr>
              <a:t>Clustering</a:t>
            </a:r>
          </a:p>
          <a:p>
            <a:pPr marL="0" lvl="1" indent="-285750">
              <a:buFont typeface="Arial" panose="020B0604020202020204" pitchFamily="34" charset="0"/>
              <a:buChar char="•"/>
            </a:pPr>
            <a:endParaRPr lang="en-US" sz="2400" dirty="0">
              <a:solidFill>
                <a:schemeClr val="bg1"/>
              </a:solidFill>
            </a:endParaRPr>
          </a:p>
        </p:txBody>
      </p:sp>
      <p:sp>
        <p:nvSpPr>
          <p:cNvPr id="19" name="TextBox 18">
            <a:extLst>
              <a:ext uri="{FF2B5EF4-FFF2-40B4-BE49-F238E27FC236}">
                <a16:creationId xmlns:a16="http://schemas.microsoft.com/office/drawing/2014/main" id="{EAB68D46-3664-4D61-9A06-156A05A52D49}"/>
              </a:ext>
            </a:extLst>
          </p:cNvPr>
          <p:cNvSpPr txBox="1"/>
          <p:nvPr/>
        </p:nvSpPr>
        <p:spPr>
          <a:xfrm>
            <a:off x="2550405" y="406347"/>
            <a:ext cx="4043189" cy="369332"/>
          </a:xfrm>
          <a:prstGeom prst="rect">
            <a:avLst/>
          </a:prstGeom>
          <a:noFill/>
        </p:spPr>
        <p:txBody>
          <a:bodyPr wrap="square" rtlCol="0">
            <a:spAutoFit/>
          </a:bodyPr>
          <a:lstStyle/>
          <a:p>
            <a:pPr algn="ctr"/>
            <a:r>
              <a:rPr lang="en-US" b="1" dirty="0">
                <a:solidFill>
                  <a:schemeClr val="bg1"/>
                </a:solidFill>
              </a:rPr>
              <a:t>Modules Included</a:t>
            </a:r>
          </a:p>
        </p:txBody>
      </p:sp>
    </p:spTree>
    <p:extLst>
      <p:ext uri="{BB962C8B-B14F-4D97-AF65-F5344CB8AC3E}">
        <p14:creationId xmlns:p14="http://schemas.microsoft.com/office/powerpoint/2010/main" val="3050630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30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 (Solution)</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17" name="Rectangle 16"/>
          <p:cNvSpPr/>
          <p:nvPr/>
        </p:nvSpPr>
        <p:spPr>
          <a:xfrm>
            <a:off x="540496" y="1297910"/>
            <a:ext cx="8028433" cy="923330"/>
          </a:xfrm>
          <a:prstGeom prst="rect">
            <a:avLst/>
          </a:prstGeom>
        </p:spPr>
        <p:txBody>
          <a:bodyPr wrap="square">
            <a:spAutoFit/>
          </a:bodyPr>
          <a:lstStyle/>
          <a:p>
            <a:r>
              <a:rPr lang="en-US" b="1" dirty="0">
                <a:solidFill>
                  <a:srgbClr val="FF0000"/>
                </a:solidFill>
                <a:latin typeface="Gill Sans MT" panose="020B0502020104020203" pitchFamily="34" charset="0"/>
              </a:rPr>
              <a:t>Question</a:t>
            </a:r>
            <a:r>
              <a:rPr lang="en-US" b="1" dirty="0">
                <a:solidFill>
                  <a:srgbClr val="333333"/>
                </a:solidFill>
                <a:latin typeface="Gill Sans MT" panose="020B0502020104020203" pitchFamily="34" charset="0"/>
              </a:rPr>
              <a:t>: </a:t>
            </a:r>
            <a:r>
              <a:rPr lang="en-US" dirty="0">
                <a:latin typeface="Gill Sans MT" panose="020B0502020104020203" pitchFamily="34" charset="0"/>
              </a:rPr>
              <a:t>we want to segregate the students based on target variable (playing cricket or not).we split the population using input variables Gender find the homogeneity of sub-nodes using Gini.</a:t>
            </a:r>
          </a:p>
        </p:txBody>
      </p:sp>
      <p:pic>
        <p:nvPicPr>
          <p:cNvPr id="21" name="Picture 20"/>
          <p:cNvPicPr>
            <a:picLocks noChangeAspect="1"/>
          </p:cNvPicPr>
          <p:nvPr/>
        </p:nvPicPr>
        <p:blipFill>
          <a:blip r:embed="rId6"/>
          <a:stretch>
            <a:fillRect/>
          </a:stretch>
        </p:blipFill>
        <p:spPr>
          <a:xfrm>
            <a:off x="4873823" y="2150993"/>
            <a:ext cx="3038475" cy="1828800"/>
          </a:xfrm>
          <a:prstGeom prst="rect">
            <a:avLst/>
          </a:prstGeom>
        </p:spPr>
      </p:pic>
      <p:sp>
        <p:nvSpPr>
          <p:cNvPr id="3" name="Rectangle 2"/>
          <p:cNvSpPr/>
          <p:nvPr/>
        </p:nvSpPr>
        <p:spPr>
          <a:xfrm>
            <a:off x="540496" y="2353434"/>
            <a:ext cx="4572000" cy="1200329"/>
          </a:xfrm>
          <a:prstGeom prst="rect">
            <a:avLst/>
          </a:prstGeom>
        </p:spPr>
        <p:txBody>
          <a:bodyPr>
            <a:spAutoFit/>
          </a:bodyPr>
          <a:lstStyle/>
          <a:p>
            <a:pPr marL="342900" indent="-342900">
              <a:buAutoNum type="alphaUcParenR"/>
            </a:pPr>
            <a:r>
              <a:rPr lang="en-US" dirty="0"/>
              <a:t>0.51</a:t>
            </a:r>
          </a:p>
          <a:p>
            <a:pPr marL="342900" indent="-342900">
              <a:buAutoNum type="alphaUcParenR"/>
            </a:pPr>
            <a:r>
              <a:rPr lang="en-US" dirty="0">
                <a:solidFill>
                  <a:srgbClr val="FF0000"/>
                </a:solidFill>
              </a:rPr>
              <a:t>0.59</a:t>
            </a:r>
          </a:p>
          <a:p>
            <a:pPr marL="342900" indent="-342900">
              <a:buAutoNum type="alphaUcParenR"/>
            </a:pPr>
            <a:r>
              <a:rPr lang="en-US" dirty="0">
                <a:latin typeface="roboto"/>
              </a:rPr>
              <a:t>0.33</a:t>
            </a:r>
          </a:p>
          <a:p>
            <a:pPr marL="342900" indent="-342900">
              <a:buAutoNum type="alphaUcParenR"/>
            </a:pPr>
            <a:r>
              <a:rPr lang="en-US" dirty="0">
                <a:latin typeface="roboto"/>
              </a:rPr>
              <a:t>0.49</a:t>
            </a:r>
          </a:p>
        </p:txBody>
      </p:sp>
      <p:sp>
        <p:nvSpPr>
          <p:cNvPr id="4" name="Rectangle 3"/>
          <p:cNvSpPr/>
          <p:nvPr/>
        </p:nvSpPr>
        <p:spPr>
          <a:xfrm>
            <a:off x="4108298" y="4111987"/>
            <a:ext cx="4629167" cy="600164"/>
          </a:xfrm>
          <a:prstGeom prst="rect">
            <a:avLst/>
          </a:prstGeom>
        </p:spPr>
        <p:txBody>
          <a:bodyPr wrap="square">
            <a:spAutoFit/>
          </a:bodyPr>
          <a:lstStyle/>
          <a:p>
            <a:r>
              <a:rPr lang="en-US" sz="1100" dirty="0"/>
              <a:t>Calculate, Gini for sub-node Female = (0.2)*(0.2)+(0.8)*(0.8)=0.68</a:t>
            </a:r>
          </a:p>
          <a:p>
            <a:r>
              <a:rPr lang="en-US" sz="1100" dirty="0"/>
              <a:t>Gini for sub-node Male = (0.65)*(0.65)+(0.35)*(0.35)=0.55</a:t>
            </a:r>
          </a:p>
          <a:p>
            <a:r>
              <a:rPr lang="en-US" sz="1100" dirty="0"/>
              <a:t>Calculate weighted Gini for Split Gender = (10/30)*0.68+(20/30)*0.55 = 0.59</a:t>
            </a:r>
          </a:p>
        </p:txBody>
      </p:sp>
    </p:spTree>
    <p:extLst>
      <p:ext uri="{BB962C8B-B14F-4D97-AF65-F5344CB8AC3E}">
        <p14:creationId xmlns:p14="http://schemas.microsoft.com/office/powerpoint/2010/main" val="1413401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31</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US" b="1" dirty="0"/>
              <a:t>Different ensemble methods</a:t>
            </a:r>
          </a:p>
        </p:txBody>
      </p:sp>
      <p:sp>
        <p:nvSpPr>
          <p:cNvPr id="7" name="Rectangle 6"/>
          <p:cNvSpPr/>
          <p:nvPr/>
        </p:nvSpPr>
        <p:spPr>
          <a:xfrm>
            <a:off x="628650" y="1620234"/>
            <a:ext cx="3660321" cy="2031325"/>
          </a:xfrm>
          <a:prstGeom prst="rect">
            <a:avLst/>
          </a:prstGeom>
        </p:spPr>
        <p:txBody>
          <a:bodyPr wrap="square">
            <a:spAutoFit/>
          </a:bodyPr>
          <a:lstStyle/>
          <a:p>
            <a:r>
              <a:rPr lang="en-US" b="1" dirty="0">
                <a:solidFill>
                  <a:srgbClr val="FF0000"/>
                </a:solidFill>
                <a:latin typeface="medium-content-serif-font"/>
              </a:rPr>
              <a:t>Bagging</a:t>
            </a:r>
            <a:r>
              <a:rPr lang="en-US" dirty="0">
                <a:latin typeface="medium-content-serif-font"/>
              </a:rPr>
              <a:t>, that often considers homogeneous weak learners, learns them independently from each other in parallel and combines them following some kind of deterministic averaging process</a:t>
            </a:r>
          </a:p>
        </p:txBody>
      </p:sp>
      <p:pic>
        <p:nvPicPr>
          <p:cNvPr id="2253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3754" y="1038906"/>
            <a:ext cx="3979567" cy="372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958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CC533B-4C6C-4231-BD01-F5FDE863B15C}"/>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C2185689-E453-47B4-88F4-AC8447B4846E}"/>
              </a:ext>
            </a:extLst>
          </p:cNvPr>
          <p:cNvSpPr>
            <a:spLocks noGrp="1"/>
          </p:cNvSpPr>
          <p:nvPr>
            <p:ph type="sldNum" sz="quarter" idx="12"/>
          </p:nvPr>
        </p:nvSpPr>
        <p:spPr/>
        <p:txBody>
          <a:bodyPr/>
          <a:lstStyle/>
          <a:p>
            <a:fld id="{273EEA2F-D825-49D3-9C25-497F06EFD3F7}" type="slidenum">
              <a:rPr lang="en-IN" smtClean="0"/>
              <a:t>32</a:t>
            </a:fld>
            <a:endParaRPr lang="en-IN"/>
          </a:p>
        </p:txBody>
      </p:sp>
      <p:sp>
        <p:nvSpPr>
          <p:cNvPr id="5" name="Title 4">
            <a:extLst>
              <a:ext uri="{FF2B5EF4-FFF2-40B4-BE49-F238E27FC236}">
                <a16:creationId xmlns:a16="http://schemas.microsoft.com/office/drawing/2014/main" id="{81C48EDF-78F2-4CD9-8971-9D4B0CF8EA56}"/>
              </a:ext>
            </a:extLst>
          </p:cNvPr>
          <p:cNvSpPr>
            <a:spLocks noGrp="1"/>
          </p:cNvSpPr>
          <p:nvPr>
            <p:ph type="title"/>
          </p:nvPr>
        </p:nvSpPr>
        <p:spPr>
          <a:xfrm>
            <a:off x="316679" y="121966"/>
            <a:ext cx="4723154" cy="382564"/>
          </a:xfrm>
        </p:spPr>
        <p:txBody>
          <a:bodyPr/>
          <a:lstStyle/>
          <a:p>
            <a:r>
              <a:rPr lang="en-IN" dirty="0"/>
              <a:t>Random Forest</a:t>
            </a:r>
          </a:p>
        </p:txBody>
      </p:sp>
      <p:sp>
        <p:nvSpPr>
          <p:cNvPr id="6" name="Rectangle 5">
            <a:extLst>
              <a:ext uri="{FF2B5EF4-FFF2-40B4-BE49-F238E27FC236}">
                <a16:creationId xmlns:a16="http://schemas.microsoft.com/office/drawing/2014/main" id="{EE381262-0E32-40C2-9E64-442922BCFA54}"/>
              </a:ext>
            </a:extLst>
          </p:cNvPr>
          <p:cNvSpPr/>
          <p:nvPr/>
        </p:nvSpPr>
        <p:spPr>
          <a:xfrm>
            <a:off x="628650" y="1120429"/>
            <a:ext cx="4572000" cy="1754326"/>
          </a:xfrm>
          <a:prstGeom prst="rect">
            <a:avLst/>
          </a:prstGeom>
        </p:spPr>
        <p:txBody>
          <a:bodyPr>
            <a:spAutoFit/>
          </a:bodyPr>
          <a:lstStyle/>
          <a:p>
            <a:r>
              <a:rPr lang="en-US" dirty="0">
                <a:latin typeface="medium-content-serif-font"/>
              </a:rPr>
              <a:t>Random forest, like its name implies, consists of a large number of individual decision trees that operate as an ensemble. Each individual tree in the random forest spits out a class prediction and the class with the most votes becomes our model’s prediction</a:t>
            </a:r>
            <a:endParaRPr lang="en-IN" dirty="0"/>
          </a:p>
        </p:txBody>
      </p:sp>
      <p:pic>
        <p:nvPicPr>
          <p:cNvPr id="2050" name="Picture 2">
            <a:extLst>
              <a:ext uri="{FF2B5EF4-FFF2-40B4-BE49-F238E27FC236}">
                <a16:creationId xmlns:a16="http://schemas.microsoft.com/office/drawing/2014/main" id="{AE2CE6DC-AA3F-456C-A39A-BA25EB393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2727" y="881570"/>
            <a:ext cx="3037350" cy="3089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4E6874-036B-4DED-8D7B-659D7F0C73C6}"/>
              </a:ext>
            </a:extLst>
          </p:cNvPr>
          <p:cNvSpPr/>
          <p:nvPr/>
        </p:nvSpPr>
        <p:spPr>
          <a:xfrm>
            <a:off x="628650" y="3262553"/>
            <a:ext cx="4572000" cy="1200329"/>
          </a:xfrm>
          <a:prstGeom prst="rect">
            <a:avLst/>
          </a:prstGeom>
        </p:spPr>
        <p:txBody>
          <a:bodyPr>
            <a:spAutoFit/>
          </a:bodyPr>
          <a:lstStyle/>
          <a:p>
            <a:r>
              <a:rPr lang="en-US" b="1" dirty="0">
                <a:latin typeface="medium-content-serif-font"/>
              </a:rPr>
              <a:t>The reason for this wonderful effect is that the trees protect each other from their individual errors</a:t>
            </a:r>
            <a:r>
              <a:rPr lang="en-US" dirty="0">
                <a:latin typeface="medium-content-serif-font"/>
              </a:rPr>
              <a:t> (as long as they don’t constantly all err in the same direction)</a:t>
            </a:r>
            <a:endParaRPr lang="en-IN" dirty="0"/>
          </a:p>
        </p:txBody>
      </p:sp>
    </p:spTree>
    <p:extLst>
      <p:ext uri="{BB962C8B-B14F-4D97-AF65-F5344CB8AC3E}">
        <p14:creationId xmlns:p14="http://schemas.microsoft.com/office/powerpoint/2010/main" val="3883579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7D6F72-40CD-4BFE-ADE3-4B03DE770F95}"/>
              </a:ext>
            </a:extLst>
          </p:cNvPr>
          <p:cNvSpPr>
            <a:spLocks noGrp="1"/>
          </p:cNvSpPr>
          <p:nvPr>
            <p:ph type="dt" sz="half" idx="10"/>
          </p:nvPr>
        </p:nvSpPr>
        <p:spPr/>
        <p:txBody>
          <a:bodyPr/>
          <a:lstStyle/>
          <a:p>
            <a:fld id="{9E6D2E29-3933-614D-82C7-D215195ADAE0}" type="datetime1">
              <a:rPr lang="en-IN" smtClean="0"/>
              <a:t>23-11-2019</a:t>
            </a:fld>
            <a:endParaRPr lang="en-IN"/>
          </a:p>
        </p:txBody>
      </p:sp>
      <p:sp>
        <p:nvSpPr>
          <p:cNvPr id="3" name="Slide Number Placeholder 2">
            <a:extLst>
              <a:ext uri="{FF2B5EF4-FFF2-40B4-BE49-F238E27FC236}">
                <a16:creationId xmlns:a16="http://schemas.microsoft.com/office/drawing/2014/main" id="{92AF0F52-0818-4269-9EDC-6A51AEE276E2}"/>
              </a:ext>
            </a:extLst>
          </p:cNvPr>
          <p:cNvSpPr>
            <a:spLocks noGrp="1"/>
          </p:cNvSpPr>
          <p:nvPr>
            <p:ph type="sldNum" sz="quarter" idx="12"/>
          </p:nvPr>
        </p:nvSpPr>
        <p:spPr/>
        <p:txBody>
          <a:bodyPr/>
          <a:lstStyle/>
          <a:p>
            <a:fld id="{273EEA2F-D825-49D3-9C25-497F06EFD3F7}" type="slidenum">
              <a:rPr lang="en-IN" smtClean="0"/>
              <a:t>33</a:t>
            </a:fld>
            <a:endParaRPr lang="en-IN"/>
          </a:p>
        </p:txBody>
      </p:sp>
      <p:sp>
        <p:nvSpPr>
          <p:cNvPr id="5" name="Title 4">
            <a:extLst>
              <a:ext uri="{FF2B5EF4-FFF2-40B4-BE49-F238E27FC236}">
                <a16:creationId xmlns:a16="http://schemas.microsoft.com/office/drawing/2014/main" id="{EC20FE20-3B2F-4EDE-AB51-654BF4102173}"/>
              </a:ext>
            </a:extLst>
          </p:cNvPr>
          <p:cNvSpPr>
            <a:spLocks noGrp="1"/>
          </p:cNvSpPr>
          <p:nvPr>
            <p:ph type="title"/>
          </p:nvPr>
        </p:nvSpPr>
        <p:spPr>
          <a:xfrm>
            <a:off x="316679" y="121966"/>
            <a:ext cx="6785870" cy="382564"/>
          </a:xfrm>
        </p:spPr>
        <p:txBody>
          <a:bodyPr/>
          <a:lstStyle/>
          <a:p>
            <a:r>
              <a:rPr lang="en-IN" dirty="0"/>
              <a:t>Random Forest</a:t>
            </a:r>
          </a:p>
        </p:txBody>
      </p:sp>
      <p:sp>
        <p:nvSpPr>
          <p:cNvPr id="6" name="Rectangle 5">
            <a:extLst>
              <a:ext uri="{FF2B5EF4-FFF2-40B4-BE49-F238E27FC236}">
                <a16:creationId xmlns:a16="http://schemas.microsoft.com/office/drawing/2014/main" id="{C6F11C57-B469-4A68-857C-4DBC1B52BB94}"/>
              </a:ext>
            </a:extLst>
          </p:cNvPr>
          <p:cNvSpPr/>
          <p:nvPr/>
        </p:nvSpPr>
        <p:spPr>
          <a:xfrm>
            <a:off x="499730" y="928215"/>
            <a:ext cx="8144539" cy="1077218"/>
          </a:xfrm>
          <a:prstGeom prst="rect">
            <a:avLst/>
          </a:prstGeom>
        </p:spPr>
        <p:txBody>
          <a:bodyPr wrap="square">
            <a:spAutoFit/>
          </a:bodyPr>
          <a:lstStyle/>
          <a:p>
            <a:r>
              <a:rPr lang="en-US" sz="1600" b="1" dirty="0">
                <a:latin typeface="medium-content-serif-font"/>
              </a:rPr>
              <a:t>Bagging (Bootstrap Aggregation) — Decision trees are very sensitive to the data they are trained on — small changes to the training set can result in significantly different tree structures.</a:t>
            </a:r>
            <a:r>
              <a:rPr lang="en-US" sz="1600" dirty="0">
                <a:latin typeface="medium-content-serif-font"/>
              </a:rPr>
              <a:t> Random forest takes advantage of this by allowing each individual tree to randomly sample from the dataset with replacement, resulting in different trees. </a:t>
            </a:r>
            <a:endParaRPr lang="en-IN" sz="1600" dirty="0"/>
          </a:p>
        </p:txBody>
      </p:sp>
      <p:sp>
        <p:nvSpPr>
          <p:cNvPr id="7" name="Rectangle 6">
            <a:extLst>
              <a:ext uri="{FF2B5EF4-FFF2-40B4-BE49-F238E27FC236}">
                <a16:creationId xmlns:a16="http://schemas.microsoft.com/office/drawing/2014/main" id="{0E902DD5-A140-40B3-9EC8-4847D3AB9FF0}"/>
              </a:ext>
            </a:extLst>
          </p:cNvPr>
          <p:cNvSpPr/>
          <p:nvPr/>
        </p:nvSpPr>
        <p:spPr>
          <a:xfrm>
            <a:off x="499730" y="2307300"/>
            <a:ext cx="4678325" cy="2062103"/>
          </a:xfrm>
          <a:prstGeom prst="rect">
            <a:avLst/>
          </a:prstGeom>
        </p:spPr>
        <p:txBody>
          <a:bodyPr wrap="square">
            <a:spAutoFit/>
          </a:bodyPr>
          <a:lstStyle/>
          <a:p>
            <a:r>
              <a:rPr lang="en-US" sz="1600" b="1" dirty="0">
                <a:latin typeface="medium-content-serif-font"/>
              </a:rPr>
              <a:t>Feature Randomness — </a:t>
            </a:r>
            <a:r>
              <a:rPr lang="en-US" sz="1600" dirty="0">
                <a:latin typeface="medium-content-serif-font"/>
              </a:rPr>
              <a:t>In a normal decision tree, while splitting a node, we consider all the features and pick the one that produces the most separation. In contrast, each tree in a random forest can pick only from a random subset of features. This forces even more variation amongst the trees in the model and ultimately results in lower correlation across trees and more diversification.</a:t>
            </a:r>
            <a:endParaRPr lang="en-IN" sz="1600" dirty="0"/>
          </a:p>
        </p:txBody>
      </p:sp>
      <p:pic>
        <p:nvPicPr>
          <p:cNvPr id="3074" name="Picture 2">
            <a:extLst>
              <a:ext uri="{FF2B5EF4-FFF2-40B4-BE49-F238E27FC236}">
                <a16:creationId xmlns:a16="http://schemas.microsoft.com/office/drawing/2014/main" id="{AF759F4D-29CF-49E2-B999-23ACEB6E8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273" y="2154818"/>
            <a:ext cx="3326796" cy="2060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008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34</a:t>
            </a:fld>
            <a:endParaRPr lang="en-IN" sz="900" dirty="0">
              <a:solidFill>
                <a:srgbClr val="FF0000"/>
              </a:solidFill>
              <a:latin typeface="Proxima Nova Rg" pitchFamily="50" charset="0"/>
            </a:endParaRPr>
          </a:p>
        </p:txBody>
      </p:sp>
      <p:sp>
        <p:nvSpPr>
          <p:cNvPr id="2" name="Rectangle 1"/>
          <p:cNvSpPr/>
          <p:nvPr/>
        </p:nvSpPr>
        <p:spPr>
          <a:xfrm>
            <a:off x="254665" y="208407"/>
            <a:ext cx="1485791"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Naive Bayes</a:t>
            </a:r>
          </a:p>
        </p:txBody>
      </p:sp>
      <p:grpSp>
        <p:nvGrpSpPr>
          <p:cNvPr id="12" name="Group 11"/>
          <p:cNvGrpSpPr/>
          <p:nvPr/>
        </p:nvGrpSpPr>
        <p:grpSpPr>
          <a:xfrm>
            <a:off x="341876" y="791946"/>
            <a:ext cx="8524222" cy="3879942"/>
            <a:chOff x="716355" y="552649"/>
            <a:chExt cx="10936875" cy="4915586"/>
          </a:xfrm>
        </p:grpSpPr>
        <p:sp>
          <p:nvSpPr>
            <p:cNvPr id="18" name="Rectangle 17"/>
            <p:cNvSpPr/>
            <p:nvPr/>
          </p:nvSpPr>
          <p:spPr>
            <a:xfrm>
              <a:off x="716355" y="552649"/>
              <a:ext cx="10797358" cy="916677"/>
            </a:xfrm>
            <a:prstGeom prst="rect">
              <a:avLst/>
            </a:prstGeom>
          </p:spPr>
          <p:txBody>
            <a:bodyPr wrap="square">
              <a:spAutoFit/>
            </a:bodyPr>
            <a:lstStyle/>
            <a:p>
              <a:r>
                <a:rPr lang="en-US" sz="1200" b="1" i="0" dirty="0">
                  <a:solidFill>
                    <a:srgbClr val="FF0000"/>
                  </a:solidFill>
                  <a:effectLst/>
                  <a:latin typeface="medium-content-title-font"/>
                </a:rPr>
                <a:t>What is Naive </a:t>
              </a:r>
              <a:r>
                <a:rPr lang="en-US" sz="1200" b="1" dirty="0">
                  <a:solidFill>
                    <a:srgbClr val="FF0000"/>
                  </a:solidFill>
                  <a:latin typeface="medium-content-title-font"/>
                </a:rPr>
                <a:t>Bayes</a:t>
              </a:r>
              <a:r>
                <a:rPr lang="en-US" sz="1200" b="1" i="0" dirty="0">
                  <a:solidFill>
                    <a:srgbClr val="FF0000"/>
                  </a:solidFill>
                  <a:effectLst/>
                  <a:latin typeface="medium-content-title-font"/>
                </a:rPr>
                <a:t>?</a:t>
              </a:r>
            </a:p>
            <a:p>
              <a:endParaRPr lang="en-US" sz="1200" b="0" i="0" dirty="0">
                <a:effectLst/>
                <a:latin typeface="medium-content-title-font"/>
              </a:endParaRPr>
            </a:p>
            <a:p>
              <a:r>
                <a:rPr lang="en-US" sz="1200" b="0" i="0" dirty="0">
                  <a:effectLst/>
                  <a:latin typeface="medium-content-serif-font"/>
                </a:rPr>
                <a:t>A Naive Bayes classifier is a probabilistic machine learning model that is based on the Bayes theorem</a:t>
              </a:r>
              <a:endParaRPr lang="en-US" sz="1200" dirty="0"/>
            </a:p>
          </p:txBody>
        </p:sp>
        <p:grpSp>
          <p:nvGrpSpPr>
            <p:cNvPr id="19" name="Group 18"/>
            <p:cNvGrpSpPr/>
            <p:nvPr/>
          </p:nvGrpSpPr>
          <p:grpSpPr>
            <a:xfrm>
              <a:off x="1333657" y="1534771"/>
              <a:ext cx="10319573" cy="1178585"/>
              <a:chOff x="1051608" y="1999617"/>
              <a:chExt cx="10585559" cy="1501997"/>
            </a:xfrm>
          </p:grpSpPr>
          <p:pic>
            <p:nvPicPr>
              <p:cNvPr id="24" name="Picture 2" descr="https://cdn-images-1.medium.com/max/800/1*tjcmj9cDQ-rHXAtxCu5bRQ.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608" y="2558975"/>
                <a:ext cx="2128431" cy="764716"/>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254292" y="2017384"/>
                <a:ext cx="1747272" cy="500666"/>
              </a:xfrm>
              <a:prstGeom prst="rect">
                <a:avLst/>
              </a:prstGeom>
            </p:spPr>
            <p:txBody>
              <a:bodyPr wrap="none">
                <a:spAutoFit/>
              </a:bodyPr>
              <a:lstStyle/>
              <a:p>
                <a:r>
                  <a:rPr lang="en-US" sz="1200" b="1" i="0" dirty="0">
                    <a:solidFill>
                      <a:srgbClr val="FF0000"/>
                    </a:solidFill>
                    <a:effectLst/>
                    <a:latin typeface="medium-content-sans-serif-font"/>
                  </a:rPr>
                  <a:t>Bayes Theorem</a:t>
                </a:r>
              </a:p>
            </p:txBody>
          </p:sp>
          <p:sp>
            <p:nvSpPr>
              <p:cNvPr id="26" name="Rectangle 25"/>
              <p:cNvSpPr/>
              <p:nvPr/>
            </p:nvSpPr>
            <p:spPr>
              <a:xfrm>
                <a:off x="4155582" y="1999617"/>
                <a:ext cx="7481585" cy="1501997"/>
              </a:xfrm>
              <a:prstGeom prst="rect">
                <a:avLst/>
              </a:prstGeom>
            </p:spPr>
            <p:txBody>
              <a:bodyPr wrap="square">
                <a:spAutoFit/>
              </a:bodyPr>
              <a:lstStyle/>
              <a:p>
                <a:r>
                  <a:rPr lang="en-US" sz="1200" b="0" i="0" dirty="0">
                    <a:effectLst/>
                    <a:latin typeface="medium-content-serif-font"/>
                  </a:rPr>
                  <a:t>Using Bayes theorem, we can find the probability of </a:t>
                </a:r>
                <a:r>
                  <a:rPr lang="en-US" sz="1200" b="1" i="0" dirty="0">
                    <a:effectLst/>
                    <a:latin typeface="medium-content-serif-font"/>
                  </a:rPr>
                  <a:t>A</a:t>
                </a:r>
                <a:r>
                  <a:rPr lang="en-US" sz="1200" b="0" i="0" dirty="0">
                    <a:effectLst/>
                    <a:latin typeface="medium-content-serif-font"/>
                  </a:rPr>
                  <a:t> happening, given that </a:t>
                </a:r>
                <a:r>
                  <a:rPr lang="en-US" sz="1200" b="1" i="0" dirty="0">
                    <a:effectLst/>
                    <a:latin typeface="medium-content-serif-font"/>
                  </a:rPr>
                  <a:t>B </a:t>
                </a:r>
                <a:r>
                  <a:rPr lang="en-US" sz="1200" b="0" i="0" dirty="0">
                    <a:effectLst/>
                    <a:latin typeface="medium-content-serif-font"/>
                  </a:rPr>
                  <a:t>has occurred. Here, </a:t>
                </a:r>
                <a:r>
                  <a:rPr lang="en-US" sz="1200" b="1" i="0" dirty="0">
                    <a:effectLst/>
                    <a:latin typeface="medium-content-serif-font"/>
                  </a:rPr>
                  <a:t>B</a:t>
                </a:r>
                <a:r>
                  <a:rPr lang="en-US" sz="1200" b="0" i="0" dirty="0">
                    <a:effectLst/>
                    <a:latin typeface="medium-content-serif-font"/>
                  </a:rPr>
                  <a:t> is the evidence and </a:t>
                </a:r>
                <a:r>
                  <a:rPr lang="en-US" sz="1200" b="1" i="0" dirty="0">
                    <a:effectLst/>
                    <a:latin typeface="medium-content-serif-font"/>
                  </a:rPr>
                  <a:t>A</a:t>
                </a:r>
                <a:r>
                  <a:rPr lang="en-US" sz="1200" b="0" i="0" dirty="0">
                    <a:effectLst/>
                    <a:latin typeface="medium-content-serif-font"/>
                  </a:rPr>
                  <a:t> is the hypothesis. The assumption made here is that the predictors/features are independent. That is presence of one particular feature does not affect the other. Hence it is called naive.</a:t>
                </a:r>
                <a:endParaRPr lang="en-US" sz="1200" dirty="0"/>
              </a:p>
            </p:txBody>
          </p:sp>
        </p:grpSp>
        <p:pic>
          <p:nvPicPr>
            <p:cNvPr id="20" name="Picture 4" descr="https://cdn-images-1.medium.com/max/800/1*y1pZM0oYjQfMJt0rDX-R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5878" y="2865297"/>
              <a:ext cx="4918961" cy="5410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s://cdn-images-1.medium.com/max/800/1*0AWiuPgpHElcqB2X-fpVk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9966" y="3910748"/>
              <a:ext cx="4024873" cy="45199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855874" y="3460320"/>
              <a:ext cx="10797356" cy="654770"/>
            </a:xfrm>
            <a:prstGeom prst="rect">
              <a:avLst/>
            </a:prstGeom>
          </p:spPr>
          <p:txBody>
            <a:bodyPr wrap="square">
              <a:spAutoFit/>
            </a:bodyPr>
            <a:lstStyle/>
            <a:p>
              <a:r>
                <a:rPr lang="en-US" sz="1200" b="0" i="0" dirty="0">
                  <a:effectLst/>
                  <a:latin typeface="medium-content-serif-font"/>
                </a:rPr>
                <a:t>There could be cases where the classification could be multiclass.</a:t>
              </a:r>
              <a:r>
                <a:rPr lang="en-US" sz="1200" dirty="0"/>
                <a:t> Therefore, we need to find the class </a:t>
              </a:r>
              <a:r>
                <a:rPr lang="en-US" sz="1200" b="1" dirty="0"/>
                <a:t>y</a:t>
              </a:r>
              <a:r>
                <a:rPr lang="en-US" sz="1200" dirty="0"/>
                <a:t> with maximum probability.</a:t>
              </a:r>
            </a:p>
          </p:txBody>
        </p:sp>
        <p:sp>
          <p:nvSpPr>
            <p:cNvPr id="23" name="Rectangle 22"/>
            <p:cNvSpPr/>
            <p:nvPr/>
          </p:nvSpPr>
          <p:spPr>
            <a:xfrm>
              <a:off x="719954" y="4551558"/>
              <a:ext cx="10816522" cy="916677"/>
            </a:xfrm>
            <a:prstGeom prst="rect">
              <a:avLst/>
            </a:prstGeom>
          </p:spPr>
          <p:txBody>
            <a:bodyPr wrap="square">
              <a:spAutoFit/>
            </a:bodyPr>
            <a:lstStyle/>
            <a:p>
              <a:r>
                <a:rPr lang="en-US" sz="1200" b="0" i="0" dirty="0">
                  <a:effectLst/>
                  <a:latin typeface="medium-content-serif-font"/>
                </a:rPr>
                <a:t>Naive Bayes algorithms are mostly used in sentiment analysis, spam filtering, recommendation systems etc. They are fast and easy to implement but their biggest disadvantage is that the requirement of predictors to be independent. In most of the real life cases, the predictors are dependent, this hinders the performance of the classifier.</a:t>
              </a:r>
              <a:endParaRPr lang="en-US" sz="1200" dirty="0"/>
            </a:p>
          </p:txBody>
        </p:sp>
      </p:grpSp>
    </p:spTree>
    <p:extLst>
      <p:ext uri="{BB962C8B-B14F-4D97-AF65-F5344CB8AC3E}">
        <p14:creationId xmlns:p14="http://schemas.microsoft.com/office/powerpoint/2010/main" val="3925399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8117" y="4744814"/>
            <a:ext cx="2057400" cy="273844"/>
          </a:xfrm>
          <a:prstGeom prst="rect">
            <a:avLst/>
          </a:prstGeom>
        </p:spPr>
        <p:txBody>
          <a:bodyPr/>
          <a:lstStyle/>
          <a:p>
            <a:fld id="{396593F5-6942-624B-8688-4BABC64E2CFF}" type="datetime1">
              <a:rPr lang="en-IN">
                <a:latin typeface="Proxima Nova Rg" pitchFamily="50" charset="0"/>
              </a:rPr>
              <a:t>23-11-2019</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35</a:t>
            </a:fld>
            <a:endParaRPr lang="en-IN" dirty="0">
              <a:latin typeface="Proxima Nova Rg" pitchFamily="50" charset="0"/>
            </a:endParaRPr>
          </a:p>
        </p:txBody>
      </p:sp>
      <p:sp>
        <p:nvSpPr>
          <p:cNvPr id="8" name="Rectangle 7"/>
          <p:cNvSpPr/>
          <p:nvPr/>
        </p:nvSpPr>
        <p:spPr>
          <a:xfrm>
            <a:off x="2711922" y="2292196"/>
            <a:ext cx="3166364" cy="369332"/>
          </a:xfrm>
          <a:prstGeom prst="rect">
            <a:avLst/>
          </a:prstGeom>
        </p:spPr>
        <p:txBody>
          <a:bodyPr wrap="square">
            <a:spAutoFit/>
          </a:bodyPr>
          <a:lstStyle/>
          <a:p>
            <a:r>
              <a:rPr lang="en-US" dirty="0">
                <a:solidFill>
                  <a:schemeClr val="bg1"/>
                </a:solidFill>
              </a:rPr>
              <a:t>Why is “Naive” Bayes naive?</a:t>
            </a:r>
          </a:p>
        </p:txBody>
      </p:sp>
      <p:pic>
        <p:nvPicPr>
          <p:cNvPr id="6" name="Picture 4"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100000"/>
                    </a14:imgEffect>
                    <a14:imgEffect>
                      <a14:saturation sat="101000"/>
                    </a14:imgEffect>
                    <a14:imgEffect>
                      <a14:brightnessContrast bright="100000" contrast="-34000"/>
                    </a14:imgEffect>
                  </a14:imgLayer>
                </a14:imgProps>
              </a:ext>
              <a:ext uri="{28A0092B-C50C-407E-A947-70E740481C1C}">
                <a14:useLocalDpi xmlns:a14="http://schemas.microsoft.com/office/drawing/2010/main" val="0"/>
              </a:ext>
            </a:extLst>
          </a:blip>
          <a:srcRect/>
          <a:stretch>
            <a:fillRect/>
          </a:stretch>
        </p:blipFill>
        <p:spPr bwMode="auto">
          <a:xfrm>
            <a:off x="7496175" y="2764971"/>
            <a:ext cx="1189264" cy="237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47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descr="Image result for we need you png"/>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1" y="2378737"/>
            <a:ext cx="2722523" cy="2764763"/>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2722523" y="4814085"/>
            <a:ext cx="2057400" cy="273844"/>
          </a:xfrm>
          <a:prstGeom prst="rect">
            <a:avLst/>
          </a:prstGeom>
        </p:spPr>
        <p:txBody>
          <a:bodyPr/>
          <a:lstStyle/>
          <a:p>
            <a:fld id="{396593F5-6942-624B-8688-4BABC64E2CFF}" type="datetime1">
              <a:rPr lang="en-IN">
                <a:latin typeface="Proxima Nova Rg" pitchFamily="50" charset="0"/>
              </a:rPr>
              <a:t>23-11-2019</a:t>
            </a:fld>
            <a:endParaRPr lang="en-IN" dirty="0">
              <a:latin typeface="Proxima Nova Rg" pitchFamily="50" charset="0"/>
            </a:endParaRPr>
          </a:p>
        </p:txBody>
      </p:sp>
      <p:sp>
        <p:nvSpPr>
          <p:cNvPr id="5"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67475" y="4767264"/>
            <a:ext cx="2057400" cy="273844"/>
          </a:xfrm>
          <a:prstGeom prst="rect">
            <a:avLst/>
          </a:prstGeom>
        </p:spPr>
        <p:txBody>
          <a:bodyPr/>
          <a:lstStyle/>
          <a:p>
            <a:pPr algn="r"/>
            <a:fld id="{273EEA2F-D825-49D3-9C25-497F06EFD3F7}" type="slidenum">
              <a:rPr lang="en-IN">
                <a:latin typeface="Proxima Nova Rg" pitchFamily="50" charset="0"/>
              </a:rPr>
              <a:pPr algn="r"/>
              <a:t>36</a:t>
            </a:fld>
            <a:endParaRPr lang="en-IN" dirty="0">
              <a:latin typeface="Proxima Nova Rg" pitchFamily="50" charset="0"/>
            </a:endParaRPr>
          </a:p>
        </p:txBody>
      </p:sp>
      <p:sp>
        <p:nvSpPr>
          <p:cNvPr id="8" name="Rectangle 7"/>
          <p:cNvSpPr/>
          <p:nvPr/>
        </p:nvSpPr>
        <p:spPr>
          <a:xfrm>
            <a:off x="2044906" y="1251859"/>
            <a:ext cx="6599711" cy="2862322"/>
          </a:xfrm>
          <a:prstGeom prst="rect">
            <a:avLst/>
          </a:prstGeom>
        </p:spPr>
        <p:txBody>
          <a:bodyPr wrap="square">
            <a:spAutoFit/>
          </a:bodyPr>
          <a:lstStyle/>
          <a:p>
            <a:r>
              <a:rPr lang="en-US" dirty="0">
                <a:solidFill>
                  <a:schemeClr val="bg1"/>
                </a:solidFill>
              </a:rPr>
              <a:t>Despite its practical applications, especially in text mining, Naive Bayes is considered “Naive” because it makes an assumption that is virtually impossible to see in real-life data: the conditional probability is calculated as the pure product of the individual probabilities of components. This implies the absolute independence of features — a condition probably never met in real life.</a:t>
            </a:r>
          </a:p>
          <a:p>
            <a:endParaRPr lang="en-US" dirty="0">
              <a:solidFill>
                <a:schemeClr val="bg1"/>
              </a:solidFill>
            </a:endParaRPr>
          </a:p>
          <a:p>
            <a:r>
              <a:rPr lang="en-US" dirty="0">
                <a:solidFill>
                  <a:schemeClr val="bg1"/>
                </a:solidFill>
              </a:rPr>
              <a:t>Example : a Naive Bayes classifier that figured out that you liked pickles and ice cream would probably naively recommend you a pickle ice cream.</a:t>
            </a:r>
          </a:p>
        </p:txBody>
      </p:sp>
    </p:spTree>
    <p:extLst>
      <p:ext uri="{BB962C8B-B14F-4D97-AF65-F5344CB8AC3E}">
        <p14:creationId xmlns:p14="http://schemas.microsoft.com/office/powerpoint/2010/main" val="1683924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16</a:t>
            </a:r>
          </a:p>
        </p:txBody>
      </p:sp>
      <p:sp>
        <p:nvSpPr>
          <p:cNvPr id="2" name="Rectangle 1">
            <a:extLst>
              <a:ext uri="{FF2B5EF4-FFF2-40B4-BE49-F238E27FC236}">
                <a16:creationId xmlns:a16="http://schemas.microsoft.com/office/drawing/2014/main" id="{9EFDC78A-B3BA-44AC-8FB8-B4710B7BD462}"/>
              </a:ext>
            </a:extLst>
          </p:cNvPr>
          <p:cNvSpPr/>
          <p:nvPr/>
        </p:nvSpPr>
        <p:spPr>
          <a:xfrm>
            <a:off x="659219" y="2754881"/>
            <a:ext cx="8183332" cy="2031325"/>
          </a:xfrm>
          <a:prstGeom prst="rect">
            <a:avLst/>
          </a:prstGeom>
        </p:spPr>
        <p:txBody>
          <a:bodyPr wrap="square">
            <a:spAutoFit/>
          </a:bodyPr>
          <a:lstStyle/>
          <a:p>
            <a:r>
              <a:rPr lang="en-US" sz="1600" b="1" dirty="0">
                <a:solidFill>
                  <a:srgbClr val="FF0000"/>
                </a:solidFill>
                <a:latin typeface="Merriweather"/>
              </a:rPr>
              <a:t>Soft Margin Classifier</a:t>
            </a:r>
          </a:p>
          <a:p>
            <a:endParaRPr lang="en-US" sz="1400" b="1" dirty="0">
              <a:solidFill>
                <a:srgbClr val="333333"/>
              </a:solidFill>
              <a:latin typeface="Merriweather"/>
            </a:endParaRPr>
          </a:p>
          <a:p>
            <a:pPr algn="just"/>
            <a:r>
              <a:rPr lang="en-US" sz="1600" dirty="0">
                <a:solidFill>
                  <a:srgbClr val="333333"/>
                </a:solidFill>
                <a:latin typeface="Merriweather"/>
              </a:rPr>
              <a:t>The </a:t>
            </a:r>
            <a:r>
              <a:rPr lang="en-US" sz="1600" b="1" dirty="0">
                <a:solidFill>
                  <a:srgbClr val="333333"/>
                </a:solidFill>
                <a:latin typeface="Merriweather"/>
              </a:rPr>
              <a:t>Soft Margin Classifier</a:t>
            </a:r>
            <a:r>
              <a:rPr lang="en-US" sz="1600" dirty="0">
                <a:solidFill>
                  <a:srgbClr val="333333"/>
                </a:solidFill>
                <a:latin typeface="Merriweather"/>
              </a:rPr>
              <a:t> overcomes the drawbacks of the Maximal Margin Classifier by allowing certa1in points to be misclassified. You control the amount of misclassifications using the cost of misclassification 'C', where C is the maximum value of the summation of the slack variable epsilon(</a:t>
            </a:r>
            <a:r>
              <a:rPr lang="en-US" sz="1600" b="1" dirty="0">
                <a:solidFill>
                  <a:srgbClr val="333333"/>
                </a:solidFill>
                <a:latin typeface="Merriweather"/>
              </a:rPr>
              <a:t>ϵ</a:t>
            </a:r>
            <a:r>
              <a:rPr lang="en-US" sz="1600" dirty="0">
                <a:solidFill>
                  <a:srgbClr val="333333"/>
                </a:solidFill>
                <a:latin typeface="Merriweather"/>
              </a:rPr>
              <a:t>)</a:t>
            </a:r>
          </a:p>
          <a:p>
            <a:pPr algn="just"/>
            <a:endParaRPr lang="en-US" sz="1400" dirty="0">
              <a:solidFill>
                <a:srgbClr val="333333"/>
              </a:solidFill>
              <a:latin typeface="Merriweather"/>
            </a:endParaRPr>
          </a:p>
          <a:p>
            <a:pPr algn="ctr"/>
            <a:r>
              <a:rPr lang="en-US" dirty="0">
                <a:solidFill>
                  <a:srgbClr val="333333"/>
                </a:solidFill>
                <a:latin typeface="Merriweather"/>
              </a:rPr>
              <a:t>i.e. </a:t>
            </a:r>
            <a:r>
              <a:rPr lang="en-US" dirty="0">
                <a:solidFill>
                  <a:srgbClr val="333333"/>
                </a:solidFill>
                <a:latin typeface="MJXc-TeX-size1-R"/>
              </a:rPr>
              <a:t>∑</a:t>
            </a:r>
            <a:r>
              <a:rPr lang="en-US" dirty="0">
                <a:solidFill>
                  <a:srgbClr val="333333"/>
                </a:solidFill>
                <a:latin typeface="MJXc-TeX-math-I"/>
              </a:rPr>
              <a:t>ϵ</a:t>
            </a:r>
            <a:r>
              <a:rPr lang="en-US" dirty="0" err="1">
                <a:solidFill>
                  <a:srgbClr val="333333"/>
                </a:solidFill>
                <a:latin typeface="MJXc-TeX-math-I"/>
              </a:rPr>
              <a:t>i</a:t>
            </a:r>
            <a:r>
              <a:rPr lang="en-US" dirty="0">
                <a:solidFill>
                  <a:srgbClr val="333333"/>
                </a:solidFill>
                <a:latin typeface="MJXc-TeX-math-I"/>
              </a:rPr>
              <a:t> </a:t>
            </a:r>
            <a:r>
              <a:rPr lang="en-US" dirty="0">
                <a:solidFill>
                  <a:srgbClr val="333333"/>
                </a:solidFill>
                <a:latin typeface="MJXc-TeX-main-R"/>
              </a:rPr>
              <a:t>≤ </a:t>
            </a:r>
            <a:r>
              <a:rPr lang="en-US" dirty="0">
                <a:solidFill>
                  <a:srgbClr val="333333"/>
                </a:solidFill>
                <a:latin typeface="MJXc-TeX-math-I"/>
              </a:rPr>
              <a:t>C</a:t>
            </a:r>
            <a:endParaRPr lang="en-US" dirty="0">
              <a:solidFill>
                <a:srgbClr val="333333"/>
              </a:solidFill>
              <a:latin typeface="Merriweather"/>
            </a:endParaRPr>
          </a:p>
        </p:txBody>
      </p:sp>
      <p:sp>
        <p:nvSpPr>
          <p:cNvPr id="3" name="Rectangle 2">
            <a:extLst>
              <a:ext uri="{FF2B5EF4-FFF2-40B4-BE49-F238E27FC236}">
                <a16:creationId xmlns:a16="http://schemas.microsoft.com/office/drawing/2014/main" id="{6F70FA5D-E184-4318-BC51-A401304E8608}"/>
              </a:ext>
            </a:extLst>
          </p:cNvPr>
          <p:cNvSpPr/>
          <p:nvPr/>
        </p:nvSpPr>
        <p:spPr>
          <a:xfrm>
            <a:off x="215872" y="175706"/>
            <a:ext cx="5355588"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pic>
        <p:nvPicPr>
          <p:cNvPr id="1026" name="Picture 2" descr="Image result for maximal margin and soft margin classifier">
            <a:extLst>
              <a:ext uri="{FF2B5EF4-FFF2-40B4-BE49-F238E27FC236}">
                <a16:creationId xmlns:a16="http://schemas.microsoft.com/office/drawing/2014/main" id="{AA81BCD1-CA89-461D-83B3-48A99556B7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2461" y="830723"/>
            <a:ext cx="2232320" cy="21727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7D26B7-6C7C-4476-9A8F-FC4B33DA6FFA}"/>
              </a:ext>
            </a:extLst>
          </p:cNvPr>
          <p:cNvSpPr/>
          <p:nvPr/>
        </p:nvSpPr>
        <p:spPr>
          <a:xfrm>
            <a:off x="659219" y="830723"/>
            <a:ext cx="5677786" cy="1569660"/>
          </a:xfrm>
          <a:prstGeom prst="rect">
            <a:avLst/>
          </a:prstGeom>
        </p:spPr>
        <p:txBody>
          <a:bodyPr wrap="square">
            <a:spAutoFit/>
          </a:bodyPr>
          <a:lstStyle/>
          <a:p>
            <a:r>
              <a:rPr lang="en-US" sz="1600" b="1" dirty="0">
                <a:solidFill>
                  <a:srgbClr val="FF0000"/>
                </a:solidFill>
                <a:latin typeface="Merriweather"/>
              </a:rPr>
              <a:t>Maximal Margin Classifier</a:t>
            </a:r>
          </a:p>
          <a:p>
            <a:endParaRPr lang="en-US" sz="1600" b="1" dirty="0">
              <a:solidFill>
                <a:srgbClr val="333333"/>
              </a:solidFill>
              <a:latin typeface="Merriweather"/>
            </a:endParaRPr>
          </a:p>
          <a:p>
            <a:r>
              <a:rPr lang="en-US" sz="1600" dirty="0">
                <a:solidFill>
                  <a:srgbClr val="333333"/>
                </a:solidFill>
                <a:latin typeface="Merriweather"/>
              </a:rPr>
              <a:t>Creates the best separating line that maintains the largest possible equal distance from the nearest points of both the classes</a:t>
            </a:r>
          </a:p>
          <a:p>
            <a:r>
              <a:rPr lang="en-US" sz="1600" dirty="0">
                <a:solidFill>
                  <a:srgbClr val="333333"/>
                </a:solidFill>
                <a:latin typeface="Merriweather"/>
              </a:rPr>
              <a:t>Maximal Margin Classifier has certain limitations. For instance, it will not find a separator if the classes are not linearly separable</a:t>
            </a:r>
          </a:p>
        </p:txBody>
      </p:sp>
    </p:spTree>
    <p:extLst>
      <p:ext uri="{BB962C8B-B14F-4D97-AF65-F5344CB8AC3E}">
        <p14:creationId xmlns:p14="http://schemas.microsoft.com/office/powerpoint/2010/main" val="119449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17</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785802"/>
            <a:ext cx="8183332" cy="1938992"/>
          </a:xfrm>
          <a:prstGeom prst="rect">
            <a:avLst/>
          </a:prstGeom>
        </p:spPr>
        <p:txBody>
          <a:bodyPr wrap="square">
            <a:spAutoFit/>
          </a:bodyPr>
          <a:lstStyle/>
          <a:p>
            <a:pPr algn="ctr"/>
            <a:r>
              <a:rPr lang="en-US" dirty="0">
                <a:solidFill>
                  <a:srgbClr val="333333"/>
                </a:solidFill>
                <a:latin typeface="MJXc-TeX-size1-R"/>
              </a:rPr>
              <a:t>∑</a:t>
            </a:r>
            <a:r>
              <a:rPr lang="en-US" dirty="0">
                <a:solidFill>
                  <a:srgbClr val="333333"/>
                </a:solidFill>
                <a:latin typeface="MJXc-TeX-math-I"/>
              </a:rPr>
              <a:t>ϵ</a:t>
            </a:r>
            <a:r>
              <a:rPr lang="en-US" dirty="0" err="1">
                <a:solidFill>
                  <a:srgbClr val="333333"/>
                </a:solidFill>
                <a:latin typeface="MJXc-TeX-math-I"/>
              </a:rPr>
              <a:t>i</a:t>
            </a:r>
            <a:r>
              <a:rPr lang="en-US" dirty="0">
                <a:solidFill>
                  <a:srgbClr val="333333"/>
                </a:solidFill>
                <a:latin typeface="MJXc-TeX-math-I"/>
              </a:rPr>
              <a:t> </a:t>
            </a:r>
            <a:r>
              <a:rPr lang="en-US" dirty="0">
                <a:solidFill>
                  <a:srgbClr val="333333"/>
                </a:solidFill>
                <a:latin typeface="MJXc-TeX-main-R"/>
              </a:rPr>
              <a:t>≤ </a:t>
            </a:r>
            <a:r>
              <a:rPr lang="en-US" dirty="0">
                <a:solidFill>
                  <a:srgbClr val="333333"/>
                </a:solidFill>
                <a:latin typeface="MJXc-TeX-math-I"/>
              </a:rPr>
              <a:t>C</a:t>
            </a:r>
          </a:p>
          <a:p>
            <a:pPr algn="ctr"/>
            <a:endParaRPr lang="en-US" dirty="0">
              <a:solidFill>
                <a:srgbClr val="333333"/>
              </a:solidFill>
              <a:latin typeface="Merriweather"/>
            </a:endParaRPr>
          </a:p>
          <a:p>
            <a:pPr algn="just"/>
            <a:r>
              <a:rPr lang="en-US" sz="1400" dirty="0">
                <a:solidFill>
                  <a:srgbClr val="333333"/>
                </a:solidFill>
                <a:latin typeface="Merriweather"/>
              </a:rPr>
              <a:t>If </a:t>
            </a:r>
            <a:r>
              <a:rPr lang="en-US" sz="1400" b="1" dirty="0">
                <a:solidFill>
                  <a:srgbClr val="333333"/>
                </a:solidFill>
                <a:latin typeface="Merriweather"/>
              </a:rPr>
              <a:t>C is high</a:t>
            </a:r>
            <a:r>
              <a:rPr lang="en-US" sz="1400" dirty="0">
                <a:solidFill>
                  <a:srgbClr val="333333"/>
                </a:solidFill>
                <a:latin typeface="Merriweather"/>
              </a:rPr>
              <a:t>, a higher number of points are allowed to be misclassified or violate the margin. In this case, the model is</a:t>
            </a:r>
            <a:r>
              <a:rPr lang="en-US" sz="1400" b="1" dirty="0">
                <a:solidFill>
                  <a:srgbClr val="333333"/>
                </a:solidFill>
                <a:latin typeface="Merriweather"/>
              </a:rPr>
              <a:t> flexible, more generalizable, and less likely to overfit</a:t>
            </a:r>
            <a:r>
              <a:rPr lang="en-US" sz="1400" dirty="0">
                <a:solidFill>
                  <a:srgbClr val="333333"/>
                </a:solidFill>
                <a:latin typeface="Merriweather"/>
              </a:rPr>
              <a:t>. In other words, it has a </a:t>
            </a:r>
            <a:r>
              <a:rPr lang="en-US" sz="1400" b="1" dirty="0">
                <a:solidFill>
                  <a:srgbClr val="333333"/>
                </a:solidFill>
                <a:latin typeface="Merriweather"/>
              </a:rPr>
              <a:t>high bias. </a:t>
            </a:r>
            <a:endParaRPr lang="en-US" sz="1400" dirty="0">
              <a:solidFill>
                <a:srgbClr val="333333"/>
              </a:solidFill>
              <a:latin typeface="Merriweather"/>
            </a:endParaRPr>
          </a:p>
          <a:p>
            <a:pPr algn="just"/>
            <a:r>
              <a:rPr lang="en-US" sz="1400" dirty="0">
                <a:solidFill>
                  <a:srgbClr val="333333"/>
                </a:solidFill>
                <a:latin typeface="Merriweather"/>
              </a:rPr>
              <a:t> </a:t>
            </a:r>
          </a:p>
          <a:p>
            <a:pPr algn="just"/>
            <a:r>
              <a:rPr lang="en-US" sz="1400" dirty="0">
                <a:solidFill>
                  <a:srgbClr val="333333"/>
                </a:solidFill>
                <a:latin typeface="Merriweather"/>
              </a:rPr>
              <a:t>On the other hand, if </a:t>
            </a:r>
            <a:r>
              <a:rPr lang="en-US" sz="1400" b="1" dirty="0">
                <a:solidFill>
                  <a:srgbClr val="333333"/>
                </a:solidFill>
                <a:latin typeface="Merriweather"/>
              </a:rPr>
              <a:t>C is low</a:t>
            </a:r>
            <a:r>
              <a:rPr lang="en-US" sz="1400" dirty="0">
                <a:solidFill>
                  <a:srgbClr val="333333"/>
                </a:solidFill>
                <a:latin typeface="Merriweather"/>
              </a:rPr>
              <a:t>, a lesser number of points are allowed to be misclassified or violate the margin. In this case, the model is </a:t>
            </a:r>
            <a:r>
              <a:rPr lang="en-US" sz="1400" b="1" dirty="0">
                <a:solidFill>
                  <a:srgbClr val="333333"/>
                </a:solidFill>
                <a:latin typeface="Merriweather"/>
              </a:rPr>
              <a:t>less flexible, less generalizable, and more likely to overfit.</a:t>
            </a:r>
            <a:r>
              <a:rPr lang="en-US" sz="1400" dirty="0">
                <a:solidFill>
                  <a:srgbClr val="333333"/>
                </a:solidFill>
                <a:latin typeface="Merriweather"/>
              </a:rPr>
              <a:t> In other words, it has a </a:t>
            </a:r>
            <a:r>
              <a:rPr lang="en-US" sz="1400" b="1" dirty="0">
                <a:solidFill>
                  <a:srgbClr val="333333"/>
                </a:solidFill>
                <a:latin typeface="Merriweather"/>
              </a:rPr>
              <a:t>high variance. </a:t>
            </a:r>
            <a:endParaRPr lang="en-US" sz="1400" dirty="0">
              <a:solidFill>
                <a:srgbClr val="333333"/>
              </a:solidFill>
              <a:latin typeface="Merriweather"/>
            </a:endParaRPr>
          </a:p>
        </p:txBody>
      </p:sp>
      <p:pic>
        <p:nvPicPr>
          <p:cNvPr id="4" name="Picture 3">
            <a:extLst>
              <a:ext uri="{FF2B5EF4-FFF2-40B4-BE49-F238E27FC236}">
                <a16:creationId xmlns:a16="http://schemas.microsoft.com/office/drawing/2014/main" id="{0F327C1D-F187-4194-A064-469167E3147E}"/>
              </a:ext>
            </a:extLst>
          </p:cNvPr>
          <p:cNvPicPr>
            <a:picLocks noChangeAspect="1"/>
          </p:cNvPicPr>
          <p:nvPr/>
        </p:nvPicPr>
        <p:blipFill>
          <a:blip r:embed="rId2"/>
          <a:stretch>
            <a:fillRect/>
          </a:stretch>
        </p:blipFill>
        <p:spPr>
          <a:xfrm>
            <a:off x="2094981" y="2724794"/>
            <a:ext cx="4954038" cy="1771068"/>
          </a:xfrm>
          <a:prstGeom prst="rect">
            <a:avLst/>
          </a:prstGeom>
        </p:spPr>
      </p:pic>
      <p:sp>
        <p:nvSpPr>
          <p:cNvPr id="7" name="Rectangle 6">
            <a:extLst>
              <a:ext uri="{FF2B5EF4-FFF2-40B4-BE49-F238E27FC236}">
                <a16:creationId xmlns:a16="http://schemas.microsoft.com/office/drawing/2014/main" id="{4682C3F3-3634-462E-B8DF-B011FD407008}"/>
              </a:ext>
            </a:extLst>
          </p:cNvPr>
          <p:cNvSpPr/>
          <p:nvPr/>
        </p:nvSpPr>
        <p:spPr>
          <a:xfrm>
            <a:off x="215872" y="175706"/>
            <a:ext cx="5355588"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spTree>
    <p:extLst>
      <p:ext uri="{BB962C8B-B14F-4D97-AF65-F5344CB8AC3E}">
        <p14:creationId xmlns:p14="http://schemas.microsoft.com/office/powerpoint/2010/main" val="43449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17</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955923"/>
            <a:ext cx="8183332" cy="584775"/>
          </a:xfrm>
          <a:prstGeom prst="rect">
            <a:avLst/>
          </a:prstGeom>
        </p:spPr>
        <p:txBody>
          <a:bodyPr wrap="square">
            <a:spAutoFit/>
          </a:bodyPr>
          <a:lstStyle/>
          <a:p>
            <a:r>
              <a:rPr lang="en-US" sz="1600" dirty="0">
                <a:solidFill>
                  <a:srgbClr val="333333"/>
                </a:solidFill>
                <a:latin typeface="Gill Sans MT" panose="020B0502020104020203" pitchFamily="34" charset="0"/>
              </a:rPr>
              <a:t>not all data are linearly separable. In fact, in the real world, almost all the data are randomly distributed, which makes it hard to separate different classes linearly.</a:t>
            </a:r>
            <a:endParaRPr lang="en-US" sz="1200" dirty="0">
              <a:solidFill>
                <a:srgbClr val="333333"/>
              </a:solidFill>
              <a:latin typeface="Gill Sans MT" panose="020B0502020104020203" pitchFamily="34" charset="0"/>
            </a:endParaRPr>
          </a:p>
        </p:txBody>
      </p:sp>
      <p:sp>
        <p:nvSpPr>
          <p:cNvPr id="3" name="Rectangle 2">
            <a:extLst>
              <a:ext uri="{FF2B5EF4-FFF2-40B4-BE49-F238E27FC236}">
                <a16:creationId xmlns:a16="http://schemas.microsoft.com/office/drawing/2014/main" id="{6F70FA5D-E184-4318-BC51-A401304E8608}"/>
              </a:ext>
            </a:extLst>
          </p:cNvPr>
          <p:cNvSpPr/>
          <p:nvPr/>
        </p:nvSpPr>
        <p:spPr>
          <a:xfrm>
            <a:off x="385993" y="275885"/>
            <a:ext cx="4473086"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SUPPORT VECTOR MACHINES</a:t>
            </a:r>
          </a:p>
        </p:txBody>
      </p:sp>
      <p:pic>
        <p:nvPicPr>
          <p:cNvPr id="8194" name="Picture 2" descr="https://miro.medium.com/max/838/1*mCwnu5kXot6buL7jeIafq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170" y="1760481"/>
            <a:ext cx="6154513" cy="24529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2095" y="4279367"/>
            <a:ext cx="8113967" cy="307777"/>
          </a:xfrm>
          <a:prstGeom prst="rect">
            <a:avLst/>
          </a:prstGeom>
        </p:spPr>
        <p:txBody>
          <a:bodyPr wrap="square">
            <a:spAutoFit/>
          </a:bodyPr>
          <a:lstStyle/>
          <a:p>
            <a:r>
              <a:rPr lang="en-US" sz="1400" dirty="0">
                <a:hlinkClick r:id="rId3"/>
              </a:rPr>
              <a:t>https://medium.com/@zxr.nju/what-is-the-kernel-trick-why-is-it-important-98a98db0961d</a:t>
            </a:r>
            <a:endParaRPr lang="en-US" sz="1400" dirty="0"/>
          </a:p>
        </p:txBody>
      </p:sp>
    </p:spTree>
    <p:extLst>
      <p:ext uri="{BB962C8B-B14F-4D97-AF65-F5344CB8AC3E}">
        <p14:creationId xmlns:p14="http://schemas.microsoft.com/office/powerpoint/2010/main" val="2648056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19360" y="4743440"/>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sz="2300" dirty="0">
                <a:latin typeface="Proxima Nova Light" panose="02000506030000020004" pitchFamily="2" charset="77"/>
              </a:rPr>
              <a:t>INFERENTIAL STATISTICS</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EV (X) = x_{1}*P(X=x_{1})+x_{2}*P(X=x_{2})+....................+x_{n}*P(X=x_{n})">
            <a:extLst>
              <a:ext uri="{FF2B5EF4-FFF2-40B4-BE49-F238E27FC236}">
                <a16:creationId xmlns:a16="http://schemas.microsoft.com/office/drawing/2014/main" id="{64BA904F-26D7-40F4-852B-562076A90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951" y="1979096"/>
            <a:ext cx="4993671" cy="171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0886858F-1069-4F29-9A5A-C9AF12404751}"/>
              </a:ext>
            </a:extLst>
          </p:cNvPr>
          <p:cNvSpPr/>
          <p:nvPr/>
        </p:nvSpPr>
        <p:spPr>
          <a:xfrm>
            <a:off x="381525" y="984434"/>
            <a:ext cx="1518195" cy="369332"/>
          </a:xfrm>
          <a:prstGeom prst="rect">
            <a:avLst/>
          </a:prstGeom>
        </p:spPr>
        <p:txBody>
          <a:bodyPr wrap="none">
            <a:spAutoFit/>
          </a:bodyPr>
          <a:lstStyle/>
          <a:p>
            <a:r>
              <a:rPr lang="en-US" b="1" dirty="0"/>
              <a:t>Expected Value</a:t>
            </a:r>
          </a:p>
        </p:txBody>
      </p:sp>
      <p:sp>
        <p:nvSpPr>
          <p:cNvPr id="13" name="Rectangle 12">
            <a:extLst>
              <a:ext uri="{FF2B5EF4-FFF2-40B4-BE49-F238E27FC236}">
                <a16:creationId xmlns:a16="http://schemas.microsoft.com/office/drawing/2014/main" id="{FA82D7D1-725C-4272-8C18-248C7A3CD4AC}"/>
              </a:ext>
            </a:extLst>
          </p:cNvPr>
          <p:cNvSpPr/>
          <p:nvPr/>
        </p:nvSpPr>
        <p:spPr>
          <a:xfrm>
            <a:off x="381524" y="1314411"/>
            <a:ext cx="8187801" cy="523220"/>
          </a:xfrm>
          <a:prstGeom prst="rect">
            <a:avLst/>
          </a:prstGeom>
        </p:spPr>
        <p:txBody>
          <a:bodyPr wrap="square">
            <a:spAutoFit/>
          </a:bodyPr>
          <a:lstStyle/>
          <a:p>
            <a:r>
              <a:rPr lang="en-US" sz="1400" dirty="0">
                <a:solidFill>
                  <a:srgbClr val="333333"/>
                </a:solidFill>
                <a:latin typeface="Merriweather"/>
              </a:rPr>
              <a:t>T</a:t>
            </a:r>
            <a:r>
              <a:rPr lang="en-US" sz="1400" b="0" i="0" dirty="0">
                <a:solidFill>
                  <a:srgbClr val="333333"/>
                </a:solidFill>
                <a:effectLst/>
                <a:latin typeface="Merriweather"/>
              </a:rPr>
              <a:t>he </a:t>
            </a:r>
            <a:r>
              <a:rPr lang="en-US" sz="1400" b="1" i="0" dirty="0">
                <a:solidFill>
                  <a:srgbClr val="333333"/>
                </a:solidFill>
                <a:effectLst/>
                <a:latin typeface="Merriweather"/>
              </a:rPr>
              <a:t>expected value</a:t>
            </a:r>
            <a:r>
              <a:rPr lang="en-US" sz="1400" b="0" i="0" dirty="0">
                <a:solidFill>
                  <a:srgbClr val="333333"/>
                </a:solidFill>
                <a:effectLst/>
                <a:latin typeface="Merriweather"/>
              </a:rPr>
              <a:t> for a variable X is the value of X we would “expect” to get after performing the experiment once. It is also called the </a:t>
            </a:r>
            <a:r>
              <a:rPr lang="en-US" sz="1400" b="1" i="0" dirty="0">
                <a:solidFill>
                  <a:srgbClr val="333333"/>
                </a:solidFill>
                <a:effectLst/>
                <a:latin typeface="Merriweather"/>
              </a:rPr>
              <a:t>expectation</a:t>
            </a:r>
            <a:r>
              <a:rPr lang="en-US" sz="1400" b="0" i="0" dirty="0">
                <a:solidFill>
                  <a:srgbClr val="333333"/>
                </a:solidFill>
                <a:effectLst/>
                <a:latin typeface="Merriweather"/>
              </a:rPr>
              <a:t>, </a:t>
            </a:r>
            <a:r>
              <a:rPr lang="en-US" sz="1400" b="1" i="0" dirty="0">
                <a:solidFill>
                  <a:srgbClr val="333333"/>
                </a:solidFill>
                <a:effectLst/>
                <a:latin typeface="Merriweather"/>
              </a:rPr>
              <a:t>average</a:t>
            </a:r>
            <a:r>
              <a:rPr lang="en-US" sz="1400" b="0" i="0" dirty="0">
                <a:solidFill>
                  <a:srgbClr val="333333"/>
                </a:solidFill>
                <a:effectLst/>
                <a:latin typeface="Merriweather"/>
              </a:rPr>
              <a:t>, and </a:t>
            </a:r>
            <a:r>
              <a:rPr lang="en-US" sz="1400" b="1" i="0" dirty="0">
                <a:solidFill>
                  <a:srgbClr val="333333"/>
                </a:solidFill>
                <a:effectLst/>
                <a:latin typeface="Merriweather"/>
              </a:rPr>
              <a:t>mean value</a:t>
            </a:r>
            <a:endParaRPr lang="en-US" sz="1400" dirty="0"/>
          </a:p>
        </p:txBody>
      </p:sp>
      <p:grpSp>
        <p:nvGrpSpPr>
          <p:cNvPr id="7" name="Group 6">
            <a:extLst>
              <a:ext uri="{FF2B5EF4-FFF2-40B4-BE49-F238E27FC236}">
                <a16:creationId xmlns:a16="http://schemas.microsoft.com/office/drawing/2014/main" id="{78F8E17F-5AB0-4A99-A097-7E9840E19FBA}"/>
              </a:ext>
            </a:extLst>
          </p:cNvPr>
          <p:cNvGrpSpPr/>
          <p:nvPr/>
        </p:nvGrpSpPr>
        <p:grpSpPr>
          <a:xfrm>
            <a:off x="381524" y="2292011"/>
            <a:ext cx="4190476" cy="1783429"/>
            <a:chOff x="381524" y="2092753"/>
            <a:chExt cx="4190476" cy="1783429"/>
          </a:xfrm>
        </p:grpSpPr>
        <p:sp>
          <p:nvSpPr>
            <p:cNvPr id="14" name="Rectangle 13">
              <a:extLst>
                <a:ext uri="{FF2B5EF4-FFF2-40B4-BE49-F238E27FC236}">
                  <a16:creationId xmlns:a16="http://schemas.microsoft.com/office/drawing/2014/main" id="{75E89799-EE9E-416D-AB7D-DFC18F25B7DC}"/>
                </a:ext>
              </a:extLst>
            </p:cNvPr>
            <p:cNvSpPr/>
            <p:nvPr/>
          </p:nvSpPr>
          <p:spPr>
            <a:xfrm>
              <a:off x="381524" y="2092753"/>
              <a:ext cx="4190473" cy="368863"/>
            </a:xfrm>
            <a:prstGeom prst="rect">
              <a:avLst/>
            </a:prstGeom>
          </p:spPr>
          <p:txBody>
            <a:bodyPr wrap="square">
              <a:spAutoFit/>
            </a:bodyPr>
            <a:lstStyle/>
            <a:p>
              <a:pPr algn="ctr"/>
              <a:r>
                <a:rPr lang="en-US" b="1" dirty="0"/>
                <a:t>Discrete Probability Distributions</a:t>
              </a:r>
            </a:p>
          </p:txBody>
        </p:sp>
        <p:sp>
          <p:nvSpPr>
            <p:cNvPr id="15" name="Rectangle 14">
              <a:extLst>
                <a:ext uri="{FF2B5EF4-FFF2-40B4-BE49-F238E27FC236}">
                  <a16:creationId xmlns:a16="http://schemas.microsoft.com/office/drawing/2014/main" id="{10A625B6-ADBB-46B4-A405-7CF136012FF4}"/>
                </a:ext>
              </a:extLst>
            </p:cNvPr>
            <p:cNvSpPr/>
            <p:nvPr/>
          </p:nvSpPr>
          <p:spPr>
            <a:xfrm>
              <a:off x="381526" y="2552743"/>
              <a:ext cx="4190474" cy="1323439"/>
            </a:xfrm>
            <a:prstGeom prst="rect">
              <a:avLst/>
            </a:prstGeom>
          </p:spPr>
          <p:txBody>
            <a:bodyPr wrap="square">
              <a:spAutoFit/>
            </a:bodyPr>
            <a:lstStyle/>
            <a:p>
              <a:r>
                <a:rPr lang="en-US" sz="1600" dirty="0">
                  <a:solidFill>
                    <a:srgbClr val="333333"/>
                  </a:solidFill>
                  <a:latin typeface="Merriweather"/>
                </a:rPr>
                <a:t>A discrete distribution describes the probability of occurrence of each value of a discrete random variable. A discrete random variable is a random variable that has countable values, such as a list of non-negative integers. </a:t>
              </a:r>
              <a:r>
                <a:rPr lang="en-US" sz="1600" dirty="0">
                  <a:solidFill>
                    <a:schemeClr val="accent1">
                      <a:lumMod val="50000"/>
                    </a:schemeClr>
                  </a:solidFill>
                  <a:latin typeface="Merriweather"/>
                </a:rPr>
                <a:t>Ex. A coin flip</a:t>
              </a:r>
            </a:p>
          </p:txBody>
        </p:sp>
      </p:grpSp>
      <p:grpSp>
        <p:nvGrpSpPr>
          <p:cNvPr id="18" name="Group 17">
            <a:extLst>
              <a:ext uri="{FF2B5EF4-FFF2-40B4-BE49-F238E27FC236}">
                <a16:creationId xmlns:a16="http://schemas.microsoft.com/office/drawing/2014/main" id="{7428494F-D7ED-4E29-A6AD-EEA76B9217B2}"/>
              </a:ext>
            </a:extLst>
          </p:cNvPr>
          <p:cNvGrpSpPr/>
          <p:nvPr/>
        </p:nvGrpSpPr>
        <p:grpSpPr>
          <a:xfrm>
            <a:off x="4678787" y="2292011"/>
            <a:ext cx="4083687" cy="2260026"/>
            <a:chOff x="4678788" y="2092284"/>
            <a:chExt cx="4083687" cy="2260026"/>
          </a:xfrm>
        </p:grpSpPr>
        <p:sp>
          <p:nvSpPr>
            <p:cNvPr id="16" name="Rectangle 15">
              <a:extLst>
                <a:ext uri="{FF2B5EF4-FFF2-40B4-BE49-F238E27FC236}">
                  <a16:creationId xmlns:a16="http://schemas.microsoft.com/office/drawing/2014/main" id="{DAFBF6CB-2C27-4BB4-8E51-6609BB1D44EE}"/>
                </a:ext>
              </a:extLst>
            </p:cNvPr>
            <p:cNvSpPr/>
            <p:nvPr/>
          </p:nvSpPr>
          <p:spPr>
            <a:xfrm>
              <a:off x="4678789" y="2092284"/>
              <a:ext cx="4025182" cy="369332"/>
            </a:xfrm>
            <a:prstGeom prst="rect">
              <a:avLst/>
            </a:prstGeom>
          </p:spPr>
          <p:txBody>
            <a:bodyPr wrap="square">
              <a:spAutoFit/>
            </a:bodyPr>
            <a:lstStyle/>
            <a:p>
              <a:pPr algn="ctr"/>
              <a:r>
                <a:rPr lang="en-US" b="1" dirty="0"/>
                <a:t>Continuous Probability Distributions</a:t>
              </a:r>
            </a:p>
          </p:txBody>
        </p:sp>
        <p:sp>
          <p:nvSpPr>
            <p:cNvPr id="17" name="Rectangle 16">
              <a:extLst>
                <a:ext uri="{FF2B5EF4-FFF2-40B4-BE49-F238E27FC236}">
                  <a16:creationId xmlns:a16="http://schemas.microsoft.com/office/drawing/2014/main" id="{6EC93DA7-26F8-45A3-A3BB-68B548548FE9}"/>
                </a:ext>
              </a:extLst>
            </p:cNvPr>
            <p:cNvSpPr/>
            <p:nvPr/>
          </p:nvSpPr>
          <p:spPr>
            <a:xfrm>
              <a:off x="4678788" y="2536428"/>
              <a:ext cx="4083687" cy="1815882"/>
            </a:xfrm>
            <a:prstGeom prst="rect">
              <a:avLst/>
            </a:prstGeom>
          </p:spPr>
          <p:txBody>
            <a:bodyPr wrap="square">
              <a:spAutoFit/>
            </a:bodyPr>
            <a:lstStyle/>
            <a:p>
              <a:r>
                <a:rPr lang="en-US" sz="1600" dirty="0">
                  <a:solidFill>
                    <a:srgbClr val="333333"/>
                  </a:solidFill>
                  <a:latin typeface="Merriweather"/>
                </a:rPr>
                <a:t>A continuous distribution describes the probabilities of the possible values of a continuous random variable. A continuous random variable is a random variable with a set of possible values (known as the range) that is infinite and uncountable </a:t>
              </a:r>
              <a:r>
                <a:rPr lang="en-US" sz="1600" dirty="0">
                  <a:solidFill>
                    <a:schemeClr val="accent1">
                      <a:lumMod val="50000"/>
                    </a:schemeClr>
                  </a:solidFill>
                  <a:latin typeface="Merriweather"/>
                </a:rPr>
                <a:t>Ex. Commute time of an </a:t>
              </a:r>
              <a:r>
                <a:rPr lang="en-US" sz="1600" dirty="0" err="1">
                  <a:solidFill>
                    <a:schemeClr val="accent1">
                      <a:lumMod val="50000"/>
                    </a:schemeClr>
                  </a:solidFill>
                  <a:latin typeface="Merriweather"/>
                </a:rPr>
                <a:t>upgrad</a:t>
              </a:r>
              <a:r>
                <a:rPr lang="en-US" sz="1600" dirty="0">
                  <a:solidFill>
                    <a:schemeClr val="accent1">
                      <a:lumMod val="50000"/>
                    </a:schemeClr>
                  </a:solidFill>
                  <a:latin typeface="Merriweather"/>
                </a:rPr>
                <a:t> employee </a:t>
              </a:r>
            </a:p>
          </p:txBody>
        </p:sp>
      </p:grpSp>
    </p:spTree>
    <p:extLst>
      <p:ext uri="{BB962C8B-B14F-4D97-AF65-F5344CB8AC3E}">
        <p14:creationId xmlns:p14="http://schemas.microsoft.com/office/powerpoint/2010/main" val="412542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40</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7567"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754326"/>
          </a:xfrm>
          <a:prstGeom prst="rect">
            <a:avLst/>
          </a:prstGeom>
        </p:spPr>
        <p:txBody>
          <a:bodyPr wrap="square">
            <a:spAutoFit/>
          </a:bodyPr>
          <a:lstStyle/>
          <a:p>
            <a:r>
              <a:rPr lang="en-US" b="1" dirty="0">
                <a:solidFill>
                  <a:srgbClr val="595858"/>
                </a:solidFill>
                <a:latin typeface="roboto"/>
              </a:rPr>
              <a:t>The effectiveness of an SVM depends upon?</a:t>
            </a:r>
          </a:p>
          <a:p>
            <a:endParaRPr lang="en-US" dirty="0">
              <a:solidFill>
                <a:srgbClr val="595858"/>
              </a:solidFill>
              <a:latin typeface="roboto"/>
            </a:endParaRPr>
          </a:p>
          <a:p>
            <a:pPr marL="342900" indent="-342900">
              <a:buAutoNum type="alphaUcParenR"/>
            </a:pPr>
            <a:r>
              <a:rPr lang="en-US" dirty="0">
                <a:solidFill>
                  <a:srgbClr val="595858"/>
                </a:solidFill>
                <a:latin typeface="roboto"/>
              </a:rPr>
              <a:t>Selection of Kernel</a:t>
            </a:r>
          </a:p>
          <a:p>
            <a:pPr marL="342900" indent="-342900">
              <a:buAutoNum type="alphaUcParenR"/>
            </a:pPr>
            <a:r>
              <a:rPr lang="en-US" dirty="0">
                <a:solidFill>
                  <a:srgbClr val="595858"/>
                </a:solidFill>
                <a:latin typeface="roboto"/>
              </a:rPr>
              <a:t>Kernel Parameters</a:t>
            </a:r>
          </a:p>
          <a:p>
            <a:pPr marL="342900" indent="-342900">
              <a:buAutoNum type="alphaUcParenR"/>
            </a:pPr>
            <a:r>
              <a:rPr lang="en-US" dirty="0">
                <a:solidFill>
                  <a:srgbClr val="595858"/>
                </a:solidFill>
                <a:latin typeface="roboto"/>
              </a:rPr>
              <a:t>Soft Margin Parameter C</a:t>
            </a:r>
          </a:p>
          <a:p>
            <a:pPr marL="342900" indent="-342900">
              <a:buAutoNum type="alphaUcParenR"/>
            </a:pPr>
            <a:r>
              <a:rPr lang="en-US" dirty="0">
                <a:solidFill>
                  <a:srgbClr val="595858"/>
                </a:solidFill>
                <a:latin typeface="roboto"/>
              </a:rPr>
              <a:t>All of the above</a:t>
            </a:r>
          </a:p>
        </p:txBody>
      </p:sp>
    </p:spTree>
    <p:extLst>
      <p:ext uri="{BB962C8B-B14F-4D97-AF65-F5344CB8AC3E}">
        <p14:creationId xmlns:p14="http://schemas.microsoft.com/office/powerpoint/2010/main" val="4110171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41</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7567"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3(Answer)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754326"/>
          </a:xfrm>
          <a:prstGeom prst="rect">
            <a:avLst/>
          </a:prstGeom>
        </p:spPr>
        <p:txBody>
          <a:bodyPr wrap="square">
            <a:spAutoFit/>
          </a:bodyPr>
          <a:lstStyle/>
          <a:p>
            <a:r>
              <a:rPr lang="en-US" b="1" dirty="0">
                <a:solidFill>
                  <a:srgbClr val="595858"/>
                </a:solidFill>
                <a:latin typeface="roboto"/>
              </a:rPr>
              <a:t>The effectiveness of an SVM depends upon?</a:t>
            </a:r>
          </a:p>
          <a:p>
            <a:endParaRPr lang="en-US" dirty="0">
              <a:solidFill>
                <a:srgbClr val="595858"/>
              </a:solidFill>
              <a:latin typeface="roboto"/>
            </a:endParaRPr>
          </a:p>
          <a:p>
            <a:pPr marL="342900" indent="-342900">
              <a:buAutoNum type="alphaUcParenR"/>
            </a:pPr>
            <a:r>
              <a:rPr lang="en-US" dirty="0">
                <a:solidFill>
                  <a:srgbClr val="595858"/>
                </a:solidFill>
                <a:latin typeface="roboto"/>
              </a:rPr>
              <a:t>Selection of Kernel</a:t>
            </a:r>
          </a:p>
          <a:p>
            <a:pPr marL="342900" indent="-342900">
              <a:buAutoNum type="alphaUcParenR"/>
            </a:pPr>
            <a:r>
              <a:rPr lang="en-US" dirty="0">
                <a:solidFill>
                  <a:srgbClr val="595858"/>
                </a:solidFill>
                <a:latin typeface="roboto"/>
              </a:rPr>
              <a:t>Kernel Parameters</a:t>
            </a:r>
          </a:p>
          <a:p>
            <a:pPr marL="342900" indent="-342900">
              <a:buAutoNum type="alphaUcParenR"/>
            </a:pPr>
            <a:r>
              <a:rPr lang="en-US" dirty="0">
                <a:solidFill>
                  <a:srgbClr val="595858"/>
                </a:solidFill>
                <a:latin typeface="roboto"/>
              </a:rPr>
              <a:t>Soft Margin Parameter C</a:t>
            </a:r>
          </a:p>
          <a:p>
            <a:pPr marL="342900" indent="-342900">
              <a:buAutoNum type="alphaUcParenR"/>
            </a:pPr>
            <a:r>
              <a:rPr lang="en-US" dirty="0">
                <a:solidFill>
                  <a:srgbClr val="E72D3F"/>
                </a:solidFill>
                <a:latin typeface="roboto"/>
              </a:rPr>
              <a:t>All of the above</a:t>
            </a:r>
          </a:p>
        </p:txBody>
      </p:sp>
    </p:spTree>
    <p:extLst>
      <p:ext uri="{BB962C8B-B14F-4D97-AF65-F5344CB8AC3E}">
        <p14:creationId xmlns:p14="http://schemas.microsoft.com/office/powerpoint/2010/main" val="2295693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200329"/>
          </a:xfrm>
          <a:prstGeom prst="rect">
            <a:avLst/>
          </a:prstGeom>
        </p:spPr>
        <p:txBody>
          <a:bodyPr wrap="square">
            <a:spAutoFit/>
          </a:bodyPr>
          <a:lstStyle/>
          <a:p>
            <a:r>
              <a:rPr lang="en-US" b="1" dirty="0"/>
              <a:t>Support vectors are the data points that lie closest to the decision surface</a:t>
            </a:r>
            <a:r>
              <a:rPr lang="en-US" b="1" dirty="0">
                <a:solidFill>
                  <a:srgbClr val="595858"/>
                </a:solidFill>
                <a:latin typeface="roboto"/>
              </a:rPr>
              <a:t>?</a:t>
            </a:r>
          </a:p>
          <a:p>
            <a:endParaRPr lang="en-US" dirty="0">
              <a:solidFill>
                <a:srgbClr val="595858"/>
              </a:solidFill>
              <a:latin typeface="roboto"/>
            </a:endParaRPr>
          </a:p>
          <a:p>
            <a:pPr marL="342900" indent="-342900">
              <a:buAutoNum type="alphaUcParenR"/>
            </a:pPr>
            <a:r>
              <a:rPr lang="en-US" dirty="0"/>
              <a:t>TRUE</a:t>
            </a:r>
          </a:p>
          <a:p>
            <a:pPr marL="342900" indent="-342900">
              <a:buAutoNum type="alphaUcParenR"/>
            </a:pPr>
            <a:r>
              <a:rPr lang="en-US" dirty="0"/>
              <a:t>FALSE</a:t>
            </a:r>
            <a:endParaRPr lang="en-US" dirty="0">
              <a:solidFill>
                <a:srgbClr val="E72D3F"/>
              </a:solidFill>
              <a:latin typeface="roboto"/>
            </a:endParaRPr>
          </a:p>
        </p:txBody>
      </p:sp>
    </p:spTree>
    <p:extLst>
      <p:ext uri="{BB962C8B-B14F-4D97-AF65-F5344CB8AC3E}">
        <p14:creationId xmlns:p14="http://schemas.microsoft.com/office/powerpoint/2010/main" val="3363444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4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567505" y="1697499"/>
            <a:ext cx="8008989" cy="1200329"/>
          </a:xfrm>
          <a:prstGeom prst="rect">
            <a:avLst/>
          </a:prstGeom>
        </p:spPr>
        <p:txBody>
          <a:bodyPr wrap="square">
            <a:spAutoFit/>
          </a:bodyPr>
          <a:lstStyle/>
          <a:p>
            <a:r>
              <a:rPr lang="en-US" b="1" dirty="0"/>
              <a:t>Support vectors are the data points that lie closest to the decision surface</a:t>
            </a:r>
            <a:r>
              <a:rPr lang="en-US" b="1" dirty="0">
                <a:solidFill>
                  <a:srgbClr val="595858"/>
                </a:solidFill>
                <a:latin typeface="roboto"/>
              </a:rPr>
              <a:t>?</a:t>
            </a:r>
          </a:p>
          <a:p>
            <a:endParaRPr lang="en-US" dirty="0">
              <a:solidFill>
                <a:srgbClr val="595858"/>
              </a:solidFill>
              <a:latin typeface="roboto"/>
            </a:endParaRPr>
          </a:p>
          <a:p>
            <a:pPr marL="342900" indent="-342900">
              <a:buAutoNum type="alphaUcParenR"/>
            </a:pPr>
            <a:r>
              <a:rPr lang="en-US" dirty="0">
                <a:solidFill>
                  <a:srgbClr val="E72D3F"/>
                </a:solidFill>
              </a:rPr>
              <a:t>TRUE</a:t>
            </a:r>
          </a:p>
          <a:p>
            <a:pPr marL="342900" indent="-342900">
              <a:buAutoNum type="alphaUcParenR"/>
            </a:pPr>
            <a:r>
              <a:rPr lang="en-US" dirty="0"/>
              <a:t>FALSE</a:t>
            </a:r>
            <a:endParaRPr lang="en-US" dirty="0">
              <a:solidFill>
                <a:srgbClr val="E72D3F"/>
              </a:solidFill>
              <a:latin typeface="roboto"/>
            </a:endParaRPr>
          </a:p>
        </p:txBody>
      </p:sp>
    </p:spTree>
    <p:extLst>
      <p:ext uri="{BB962C8B-B14F-4D97-AF65-F5344CB8AC3E}">
        <p14:creationId xmlns:p14="http://schemas.microsoft.com/office/powerpoint/2010/main" val="2613958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44</a:t>
            </a:fld>
            <a:endParaRPr lang="en-IN" sz="900" dirty="0">
              <a:solidFill>
                <a:srgbClr val="FF0000"/>
              </a:solidFill>
              <a:latin typeface="Proxima Nova Rg" pitchFamily="50" charset="0"/>
            </a:endParaRPr>
          </a:p>
        </p:txBody>
      </p:sp>
      <p:sp>
        <p:nvSpPr>
          <p:cNvPr id="2" name="Rectangle 1"/>
          <p:cNvSpPr/>
          <p:nvPr/>
        </p:nvSpPr>
        <p:spPr>
          <a:xfrm>
            <a:off x="254665" y="208407"/>
            <a:ext cx="2057743"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sp>
        <p:nvSpPr>
          <p:cNvPr id="12" name="Rectangle 11"/>
          <p:cNvSpPr/>
          <p:nvPr/>
        </p:nvSpPr>
        <p:spPr>
          <a:xfrm>
            <a:off x="462726" y="1206999"/>
            <a:ext cx="3934613" cy="2031325"/>
          </a:xfrm>
          <a:prstGeom prst="rect">
            <a:avLst/>
          </a:prstGeom>
        </p:spPr>
        <p:txBody>
          <a:bodyPr wrap="square">
            <a:spAutoFit/>
          </a:bodyPr>
          <a:lstStyle/>
          <a:p>
            <a:r>
              <a:rPr lang="en-US" sz="1400" dirty="0">
                <a:latin typeface="Calibri" panose="020F0502020204030204" pitchFamily="34" charset="0"/>
              </a:rPr>
              <a:t>A confusion matrix shows the number of correct and incorrect predictions made by the classification model compared to the actual outcomes (target value) in the data. The matrix is </a:t>
            </a:r>
            <a:r>
              <a:rPr lang="en-US" sz="1400" i="1" dirty="0" err="1"/>
              <a:t>N</a:t>
            </a:r>
            <a:r>
              <a:rPr lang="en-US" sz="1400" dirty="0" err="1">
                <a:latin typeface="Calibri" panose="020F0502020204030204" pitchFamily="34" charset="0"/>
              </a:rPr>
              <a:t>x</a:t>
            </a:r>
            <a:r>
              <a:rPr lang="en-US" sz="1400" i="1" dirty="0" err="1"/>
              <a:t>N</a:t>
            </a:r>
            <a:r>
              <a:rPr lang="en-US" sz="1400" dirty="0">
                <a:latin typeface="Calibri" panose="020F0502020204030204" pitchFamily="34" charset="0"/>
              </a:rPr>
              <a:t>, where </a:t>
            </a:r>
            <a:r>
              <a:rPr lang="en-US" sz="1400" i="1" dirty="0"/>
              <a:t>N</a:t>
            </a:r>
            <a:r>
              <a:rPr lang="en-US" sz="1400" dirty="0">
                <a:latin typeface="Calibri" panose="020F0502020204030204" pitchFamily="34" charset="0"/>
              </a:rPr>
              <a:t> is the number of target values (classes). Performance of such models is commonly evaluated using the data in the matrix. The following table displays a 2x2 confusion matrix for two classes (Positive and Negative).</a:t>
            </a:r>
            <a:endParaRPr lang="en-US" sz="1400" dirty="0"/>
          </a:p>
        </p:txBody>
      </p:sp>
      <p:graphicFrame>
        <p:nvGraphicFramePr>
          <p:cNvPr id="20" name="Table 19"/>
          <p:cNvGraphicFramePr>
            <a:graphicFrameLocks noGrp="1"/>
          </p:cNvGraphicFramePr>
          <p:nvPr/>
        </p:nvGraphicFramePr>
        <p:xfrm>
          <a:off x="4776122" y="1353006"/>
          <a:ext cx="3955163" cy="1739310"/>
        </p:xfrm>
        <a:graphic>
          <a:graphicData uri="http://schemas.openxmlformats.org/drawingml/2006/table">
            <a:tbl>
              <a:tblPr/>
              <a:tblGrid>
                <a:gridCol w="1046461">
                  <a:extLst>
                    <a:ext uri="{9D8B030D-6E8A-4147-A177-3AD203B41FA5}">
                      <a16:colId xmlns:a16="http://schemas.microsoft.com/office/drawing/2014/main" val="20000"/>
                    </a:ext>
                  </a:extLst>
                </a:gridCol>
                <a:gridCol w="705816">
                  <a:extLst>
                    <a:ext uri="{9D8B030D-6E8A-4147-A177-3AD203B41FA5}">
                      <a16:colId xmlns:a16="http://schemas.microsoft.com/office/drawing/2014/main" val="20001"/>
                    </a:ext>
                  </a:extLst>
                </a:gridCol>
                <a:gridCol w="629195">
                  <a:extLst>
                    <a:ext uri="{9D8B030D-6E8A-4147-A177-3AD203B41FA5}">
                      <a16:colId xmlns:a16="http://schemas.microsoft.com/office/drawing/2014/main" val="20002"/>
                    </a:ext>
                  </a:extLst>
                </a:gridCol>
                <a:gridCol w="992924">
                  <a:extLst>
                    <a:ext uri="{9D8B030D-6E8A-4147-A177-3AD203B41FA5}">
                      <a16:colId xmlns:a16="http://schemas.microsoft.com/office/drawing/2014/main" val="20003"/>
                    </a:ext>
                  </a:extLst>
                </a:gridCol>
                <a:gridCol w="580767">
                  <a:extLst>
                    <a:ext uri="{9D8B030D-6E8A-4147-A177-3AD203B41FA5}">
                      <a16:colId xmlns:a16="http://schemas.microsoft.com/office/drawing/2014/main" val="20004"/>
                    </a:ext>
                  </a:extLst>
                </a:gridCol>
              </a:tblGrid>
              <a:tr h="0">
                <a:tc row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Confusion Matrix</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Target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hMerge="1">
                  <a:txBody>
                    <a:bodyPr/>
                    <a:lstStyle/>
                    <a:p>
                      <a:endParaRPr lang="en-US"/>
                    </a:p>
                  </a:txBody>
                  <a:tcPr/>
                </a:tc>
                <a:tc rowSpan="2"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rowSpan="2" hMerge="1">
                  <a:txBody>
                    <a:bodyPr/>
                    <a:lstStyle/>
                    <a:p>
                      <a:endParaRPr lang="en-US"/>
                    </a:p>
                  </a:txBody>
                  <a:tcPr/>
                </a:tc>
                <a:extLst>
                  <a:ext uri="{0D108BD9-81ED-4DB2-BD59-A6C34878D82A}">
                    <a16:rowId xmlns:a16="http://schemas.microsoft.com/office/drawing/2014/main" val="10000"/>
                  </a:ext>
                </a:extLst>
              </a:tr>
              <a:tr h="328805">
                <a:tc vMerge="1">
                  <a:txBody>
                    <a:bodyPr/>
                    <a:lstStyle/>
                    <a:p>
                      <a:endParaRPr lang="en-US"/>
                    </a:p>
                  </a:txBody>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419969">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Positive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a:latin typeface="Calibri" panose="020F0502020204030204" pitchFamily="34" charset="0"/>
                        </a:rPr>
                        <a:t>a</a:t>
                      </a:r>
                      <a:endParaRPr lang="en-US" sz="80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b</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Positive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a/(</a:t>
                      </a:r>
                      <a:r>
                        <a:rPr lang="en-US" sz="800" dirty="0" err="1">
                          <a:latin typeface="Calibri" panose="020F0502020204030204" pitchFamily="34" charset="0"/>
                        </a:rPr>
                        <a:t>a+b</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2"/>
                  </a:ext>
                </a:extLst>
              </a:tr>
              <a:tr h="448371">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Negative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E3EBF2"/>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c</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l"/>
                      <a:r>
                        <a:rPr lang="en-US" sz="800" i="1" dirty="0">
                          <a:latin typeface="Calibri" panose="020F0502020204030204" pitchFamily="34" charset="0"/>
                        </a:rPr>
                        <a:t>Negative Predictive Value</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latin typeface="Calibri" panose="020F0502020204030204" pitchFamily="34" charset="0"/>
                        </a:rPr>
                        <a:t>d/(</a:t>
                      </a:r>
                      <a:r>
                        <a:rPr lang="en-US" sz="800" dirty="0" err="1">
                          <a:latin typeface="Calibri" panose="020F0502020204030204" pitchFamily="34" charset="0"/>
                        </a:rPr>
                        <a:t>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328805">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dirty="0"/>
                        <a:t> </a:t>
                      </a:r>
                    </a:p>
                  </a:txBody>
                  <a:tcPr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Sensitivity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i="1" dirty="0">
                          <a:latin typeface="Calibri" panose="020F0502020204030204" pitchFamily="34" charset="0"/>
                        </a:rPr>
                        <a:t>Specificity</a:t>
                      </a:r>
                      <a:endParaRPr lang="en-US" sz="800" dirty="0"/>
                    </a:p>
                  </a:txBody>
                  <a:tcPr anchor="ctr">
                    <a:lnL>
                      <a:noFill/>
                    </a:lnL>
                    <a:lnR>
                      <a:noFill/>
                    </a:lnR>
                    <a:lnT>
                      <a:noFill/>
                    </a:lnT>
                    <a:lnB>
                      <a:noFill/>
                    </a:lnB>
                    <a:lnTlToBr w="12700" cmpd="sng">
                      <a:noFill/>
                      <a:prstDash val="solid"/>
                    </a:lnTlToBr>
                    <a:lnBlToTr w="12700" cmpd="sng">
                      <a:noFill/>
                      <a:prstDash val="solid"/>
                    </a:lnBlToTr>
                    <a:solidFill>
                      <a:srgbClr val="FFFFCC"/>
                    </a:solidFill>
                  </a:tcPr>
                </a:tc>
                <a:tc gridSpan="2">
                  <a:txBody>
                    <a:bodyPr/>
                    <a:lstStyle>
                      <a:lvl1pPr marL="0" algn="l" defTabSz="685800" rtl="0" eaLnBrk="1" latinLnBrk="0" hangingPunct="1">
                        <a:defRPr sz="1350" kern="1200">
                          <a:solidFill>
                            <a:schemeClr val="tx1"/>
                          </a:solidFill>
                          <a:latin typeface="Calibri" panose="020F0502020204030204"/>
                        </a:defRPr>
                      </a:lvl1pPr>
                      <a:lvl2pPr marL="342900" algn="l" defTabSz="685800" rtl="0" eaLnBrk="1" latinLnBrk="0" hangingPunct="1">
                        <a:defRPr sz="1350" kern="1200">
                          <a:solidFill>
                            <a:schemeClr val="tx1"/>
                          </a:solidFill>
                          <a:latin typeface="Calibri" panose="020F0502020204030204"/>
                        </a:defRPr>
                      </a:lvl2pPr>
                      <a:lvl3pPr marL="685800" algn="l" defTabSz="685800" rtl="0" eaLnBrk="1" latinLnBrk="0" hangingPunct="1">
                        <a:defRPr sz="1350" kern="1200">
                          <a:solidFill>
                            <a:schemeClr val="tx1"/>
                          </a:solidFill>
                          <a:latin typeface="Calibri" panose="020F0502020204030204"/>
                        </a:defRPr>
                      </a:lvl3pPr>
                      <a:lvl4pPr marL="1028700" algn="l" defTabSz="685800" rtl="0" eaLnBrk="1" latinLnBrk="0" hangingPunct="1">
                        <a:defRPr sz="1350" kern="1200">
                          <a:solidFill>
                            <a:schemeClr val="tx1"/>
                          </a:solidFill>
                          <a:latin typeface="Calibri" panose="020F0502020204030204"/>
                        </a:defRPr>
                      </a:lvl4pPr>
                      <a:lvl5pPr marL="1371600" algn="l" defTabSz="685800" rtl="0" eaLnBrk="1" latinLnBrk="0" hangingPunct="1">
                        <a:defRPr sz="1350" kern="1200">
                          <a:solidFill>
                            <a:schemeClr val="tx1"/>
                          </a:solidFill>
                          <a:latin typeface="Calibri" panose="020F0502020204030204"/>
                        </a:defRPr>
                      </a:lvl5pPr>
                      <a:lvl6pPr marL="1714500" algn="l" defTabSz="685800" rtl="0" eaLnBrk="1" latinLnBrk="0" hangingPunct="1">
                        <a:defRPr sz="1350" kern="1200">
                          <a:solidFill>
                            <a:schemeClr val="tx1"/>
                          </a:solidFill>
                          <a:latin typeface="Calibri" panose="020F0502020204030204"/>
                        </a:defRPr>
                      </a:lvl6pPr>
                      <a:lvl7pPr marL="2057400" algn="l" defTabSz="685800" rtl="0" eaLnBrk="1" latinLnBrk="0" hangingPunct="1">
                        <a:defRPr sz="1350" kern="1200">
                          <a:solidFill>
                            <a:schemeClr val="tx1"/>
                          </a:solidFill>
                          <a:latin typeface="Calibri" panose="020F0502020204030204"/>
                        </a:defRPr>
                      </a:lvl7pPr>
                      <a:lvl8pPr marL="2400300" algn="l" defTabSz="685800" rtl="0" eaLnBrk="1" latinLnBrk="0" hangingPunct="1">
                        <a:defRPr sz="1350" kern="1200">
                          <a:solidFill>
                            <a:schemeClr val="tx1"/>
                          </a:solidFill>
                          <a:latin typeface="Calibri" panose="020F0502020204030204"/>
                        </a:defRPr>
                      </a:lvl8pPr>
                      <a:lvl9pPr marL="2743200" algn="l" defTabSz="685800" rtl="0" eaLnBrk="1" latinLnBrk="0" hangingPunct="1">
                        <a:defRPr sz="1350" kern="1200">
                          <a:solidFill>
                            <a:schemeClr val="tx1"/>
                          </a:solidFill>
                          <a:latin typeface="Calibri" panose="020F0502020204030204"/>
                        </a:defRPr>
                      </a:lvl9pPr>
                    </a:lstStyle>
                    <a:p>
                      <a:pPr algn="ctr"/>
                      <a:r>
                        <a:rPr lang="en-US" sz="800" b="1" dirty="0">
                          <a:latin typeface="Calibri" panose="020F0502020204030204" pitchFamily="34" charset="0"/>
                        </a:rPr>
                        <a:t>Accuracy</a:t>
                      </a:r>
                      <a:r>
                        <a:rPr lang="en-US" sz="800" dirty="0">
                          <a:latin typeface="Calibri" panose="020F0502020204030204" pitchFamily="34" charset="0"/>
                        </a:rPr>
                        <a:t> = (</a:t>
                      </a:r>
                      <a:r>
                        <a:rPr lang="en-US" sz="800" dirty="0" err="1">
                          <a:latin typeface="Calibri" panose="020F0502020204030204" pitchFamily="34" charset="0"/>
                        </a:rPr>
                        <a:t>a+d</a:t>
                      </a:r>
                      <a:r>
                        <a:rPr lang="en-US" sz="800" dirty="0">
                          <a:latin typeface="Calibri" panose="020F0502020204030204" pitchFamily="34" charset="0"/>
                        </a:rPr>
                        <a:t>)/(</a:t>
                      </a:r>
                      <a:r>
                        <a:rPr lang="en-US" sz="800" dirty="0" err="1">
                          <a:latin typeface="Calibri" panose="020F0502020204030204" pitchFamily="34" charset="0"/>
                        </a:rPr>
                        <a:t>a+b+c+d</a:t>
                      </a:r>
                      <a:r>
                        <a:rPr lang="en-US" sz="800" dirty="0">
                          <a:latin typeface="Calibri" panose="020F0502020204030204" pitchFamily="34" charset="0"/>
                        </a:rPr>
                        <a:t>)</a:t>
                      </a:r>
                      <a:endParaRPr lang="en-US" sz="800" dirty="0"/>
                    </a:p>
                  </a:txBody>
                  <a:tcPr anchor="ctr">
                    <a:lnL>
                      <a:noFill/>
                    </a:lnL>
                    <a:lnR>
                      <a:noFill/>
                    </a:lnR>
                    <a:lnT>
                      <a:noFill/>
                    </a:lnT>
                    <a:lnB>
                      <a:noFill/>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1" name="Rectangle 20"/>
          <p:cNvSpPr/>
          <p:nvPr/>
        </p:nvSpPr>
        <p:spPr>
          <a:xfrm>
            <a:off x="462726" y="3447274"/>
            <a:ext cx="8361026" cy="1015663"/>
          </a:xfrm>
          <a:prstGeom prst="rect">
            <a:avLst/>
          </a:prstGeom>
        </p:spPr>
        <p:txBody>
          <a:bodyPr wrap="square">
            <a:spAutoFit/>
          </a:bodyPr>
          <a:lstStyle/>
          <a:p>
            <a:pPr>
              <a:buFont typeface="Arial" panose="020B0604020202020204" pitchFamily="34" charset="0"/>
              <a:buChar char="•"/>
            </a:pPr>
            <a:r>
              <a:rPr lang="en-US" sz="1200" b="1" i="0" dirty="0">
                <a:solidFill>
                  <a:srgbClr val="000000"/>
                </a:solidFill>
                <a:effectLst/>
                <a:latin typeface="Calibri" panose="020F0502020204030204" pitchFamily="34" charset="0"/>
              </a:rPr>
              <a:t>Accuracy </a:t>
            </a:r>
            <a:r>
              <a:rPr lang="en-US" sz="1200" b="0" i="0" dirty="0">
                <a:solidFill>
                  <a:srgbClr val="000000"/>
                </a:solidFill>
                <a:effectLst/>
                <a:latin typeface="Calibri" panose="020F0502020204030204" pitchFamily="34" charset="0"/>
              </a:rPr>
              <a:t>: the proportion of the total number of predictions that were correct.</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Positive Predictive Value</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Precision </a:t>
            </a:r>
            <a:r>
              <a:rPr lang="en-US" sz="1200" b="0" i="0" dirty="0">
                <a:solidFill>
                  <a:srgbClr val="000000"/>
                </a:solidFill>
                <a:effectLst/>
                <a:latin typeface="Calibri" panose="020F0502020204030204" pitchFamily="34" charset="0"/>
              </a:rPr>
              <a:t>: the proportion of positive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Negative Predictive Value</a:t>
            </a:r>
            <a:r>
              <a:rPr lang="en-US" sz="1200" b="0" i="0" dirty="0">
                <a:solidFill>
                  <a:srgbClr val="000000"/>
                </a:solidFill>
                <a:effectLst/>
                <a:latin typeface="Calibri" panose="020F0502020204030204" pitchFamily="34" charset="0"/>
              </a:rPr>
              <a:t> : the proportion of negative cases that were correctly identified.</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Sensitivity</a:t>
            </a:r>
            <a:r>
              <a:rPr lang="en-US" sz="1200" b="0" i="0" dirty="0">
                <a:solidFill>
                  <a:srgbClr val="000000"/>
                </a:solidFill>
                <a:effectLst/>
                <a:latin typeface="Calibri" panose="020F0502020204030204" pitchFamily="34" charset="0"/>
              </a:rPr>
              <a:t> or </a:t>
            </a:r>
            <a:r>
              <a:rPr lang="en-US" sz="1200" b="1" i="0" dirty="0">
                <a:solidFill>
                  <a:srgbClr val="000000"/>
                </a:solidFill>
                <a:effectLst/>
                <a:latin typeface="Calibri" panose="020F0502020204030204" pitchFamily="34" charset="0"/>
              </a:rPr>
              <a:t>Recall </a:t>
            </a:r>
            <a:r>
              <a:rPr lang="en-US" sz="1200" b="0" i="0" dirty="0">
                <a:solidFill>
                  <a:srgbClr val="000000"/>
                </a:solidFill>
                <a:effectLst/>
                <a:latin typeface="Calibri" panose="020F0502020204030204" pitchFamily="34" charset="0"/>
              </a:rPr>
              <a:t>: the proportion of actual positive cases which are correctly identified. </a:t>
            </a:r>
            <a:endParaRPr lang="en-US" sz="1200" b="0" i="0" dirty="0">
              <a:solidFill>
                <a:srgbClr val="000000"/>
              </a:solidFill>
              <a:effectLst/>
              <a:latin typeface="Times New Roman" panose="02020603050405020304" pitchFamily="18" charset="0"/>
            </a:endParaRPr>
          </a:p>
          <a:p>
            <a:pPr>
              <a:buFont typeface="Arial" panose="020B0604020202020204" pitchFamily="34" charset="0"/>
              <a:buChar char="•"/>
            </a:pPr>
            <a:r>
              <a:rPr lang="en-US" sz="1200" b="1" i="0" dirty="0">
                <a:solidFill>
                  <a:srgbClr val="000000"/>
                </a:solidFill>
                <a:effectLst/>
                <a:latin typeface="Calibri" panose="020F0502020204030204" pitchFamily="34" charset="0"/>
              </a:rPr>
              <a:t>Specificity </a:t>
            </a:r>
            <a:r>
              <a:rPr lang="en-US" sz="1200" b="0" i="0" dirty="0">
                <a:solidFill>
                  <a:srgbClr val="000000"/>
                </a:solidFill>
                <a:effectLst/>
                <a:latin typeface="Calibri" panose="020F0502020204030204" pitchFamily="34" charset="0"/>
              </a:rPr>
              <a:t>: the proportion of actual negative cases which are correctly identified. </a:t>
            </a:r>
            <a:endParaRPr lang="en-US" sz="1200"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492375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15</a:t>
            </a: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pPr marL="0" lvl="1" defTabSz="685800">
              <a:lnSpc>
                <a:spcPct val="80000"/>
              </a:lnSpc>
              <a:spcBef>
                <a:spcPct val="0"/>
              </a:spcBef>
            </a:pPr>
            <a:r>
              <a:rPr lang="en-US" sz="2300" dirty="0">
                <a:solidFill>
                  <a:schemeClr val="bg1"/>
                </a:solidFill>
                <a:latin typeface="Proxima Nova Light" panose="02000506030000020004" pitchFamily="2" charset="77"/>
              </a:rPr>
              <a:t>LOGISTIC REGRESSION</a:t>
            </a:r>
          </a:p>
        </p:txBody>
      </p:sp>
      <p:pic>
        <p:nvPicPr>
          <p:cNvPr id="8" name="Picture 7">
            <a:extLst>
              <a:ext uri="{FF2B5EF4-FFF2-40B4-BE49-F238E27FC236}">
                <a16:creationId xmlns:a16="http://schemas.microsoft.com/office/drawing/2014/main" id="{80C2B340-6182-40D0-A9CA-15223344C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76" y="2571750"/>
            <a:ext cx="2112358" cy="1447357"/>
          </a:xfrm>
          <a:prstGeom prst="rect">
            <a:avLst/>
          </a:prstGeom>
        </p:spPr>
      </p:pic>
      <p:pic>
        <p:nvPicPr>
          <p:cNvPr id="11" name="Picture 10">
            <a:extLst>
              <a:ext uri="{FF2B5EF4-FFF2-40B4-BE49-F238E27FC236}">
                <a16:creationId xmlns:a16="http://schemas.microsoft.com/office/drawing/2014/main" id="{56DA037D-7CD7-4916-A27A-2832C442C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447" y="3001378"/>
            <a:ext cx="2112358" cy="588099"/>
          </a:xfrm>
          <a:prstGeom prst="rect">
            <a:avLst/>
          </a:prstGeom>
        </p:spPr>
      </p:pic>
      <p:pic>
        <p:nvPicPr>
          <p:cNvPr id="12" name="Picture 11">
            <a:extLst>
              <a:ext uri="{FF2B5EF4-FFF2-40B4-BE49-F238E27FC236}">
                <a16:creationId xmlns:a16="http://schemas.microsoft.com/office/drawing/2014/main" id="{43F51BB1-4FC9-4FF1-901E-C1E5BEDC62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588" y="1584134"/>
            <a:ext cx="2330419" cy="1711293"/>
          </a:xfrm>
          <a:prstGeom prst="rect">
            <a:avLst/>
          </a:prstGeom>
        </p:spPr>
      </p:pic>
      <p:sp>
        <p:nvSpPr>
          <p:cNvPr id="2" name="Rectangle 1">
            <a:extLst>
              <a:ext uri="{FF2B5EF4-FFF2-40B4-BE49-F238E27FC236}">
                <a16:creationId xmlns:a16="http://schemas.microsoft.com/office/drawing/2014/main" id="{9EFDC78A-B3BA-44AC-8FB8-B4710B7BD462}"/>
              </a:ext>
            </a:extLst>
          </p:cNvPr>
          <p:cNvSpPr/>
          <p:nvPr/>
        </p:nvSpPr>
        <p:spPr>
          <a:xfrm>
            <a:off x="385993" y="1408489"/>
            <a:ext cx="5982909" cy="830997"/>
          </a:xfrm>
          <a:prstGeom prst="rect">
            <a:avLst/>
          </a:prstGeom>
        </p:spPr>
        <p:txBody>
          <a:bodyPr wrap="square">
            <a:spAutoFit/>
          </a:bodyPr>
          <a:lstStyle/>
          <a:p>
            <a:r>
              <a:rPr lang="en-US" sz="1600" dirty="0">
                <a:latin typeface="Calibri" panose="020F0502020204030204" pitchFamily="34" charset="0"/>
              </a:rPr>
              <a:t>A confusion matrix shows the number of correct and incorrect predictions made by the classification model compared to the actual outcomes (target value) in the data. </a:t>
            </a:r>
            <a:endParaRPr lang="en-IN" sz="1600" dirty="0"/>
          </a:p>
        </p:txBody>
      </p:sp>
    </p:spTree>
    <p:extLst>
      <p:ext uri="{BB962C8B-B14F-4D97-AF65-F5344CB8AC3E}">
        <p14:creationId xmlns:p14="http://schemas.microsoft.com/office/powerpoint/2010/main" val="3942842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462726" y="4671888"/>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46</a:t>
            </a:fld>
            <a:endParaRPr lang="en-IN" sz="900" dirty="0">
              <a:solidFill>
                <a:srgbClr val="FF0000"/>
              </a:solidFill>
              <a:latin typeface="Proxima Nova Rg" pitchFamily="50" charset="0"/>
            </a:endParaRPr>
          </a:p>
        </p:txBody>
      </p:sp>
      <p:sp>
        <p:nvSpPr>
          <p:cNvPr id="2" name="Rectangle 1"/>
          <p:cNvSpPr/>
          <p:nvPr/>
        </p:nvSpPr>
        <p:spPr>
          <a:xfrm>
            <a:off x="254665" y="208407"/>
            <a:ext cx="2057743" cy="375487"/>
          </a:xfrm>
          <a:prstGeom prst="rect">
            <a:avLst/>
          </a:prstGeom>
        </p:spPr>
        <p:txBody>
          <a:bodyPr wrap="none">
            <a:spAutoFit/>
          </a:bodyPr>
          <a:lstStyle/>
          <a:p>
            <a:pPr defTabSz="685800">
              <a:lnSpc>
                <a:spcPct val="80000"/>
              </a:lnSpc>
              <a:spcBef>
                <a:spcPct val="0"/>
              </a:spcBef>
            </a:pPr>
            <a:r>
              <a:rPr lang="en-US" sz="2300" dirty="0">
                <a:solidFill>
                  <a:schemeClr val="bg1"/>
                </a:solidFill>
                <a:latin typeface="Proxima Nova Light" panose="02000506030000020004" pitchFamily="2" charset="77"/>
                <a:ea typeface="+mj-ea"/>
                <a:cs typeface="+mj-cs"/>
              </a:rPr>
              <a:t>Model Evaluation</a:t>
            </a:r>
          </a:p>
        </p:txBody>
      </p:sp>
      <p:pic>
        <p:nvPicPr>
          <p:cNvPr id="22" name="Picture 2" descr="https://www.saedsayad.com/images/Chart_RO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003" y="1541643"/>
            <a:ext cx="3126623" cy="195414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462726" y="1051910"/>
            <a:ext cx="4909387" cy="2762377"/>
            <a:chOff x="462726" y="899372"/>
            <a:chExt cx="4909387" cy="2762377"/>
          </a:xfrm>
        </p:grpSpPr>
        <p:sp>
          <p:nvSpPr>
            <p:cNvPr id="23" name="Rectangle 22"/>
            <p:cNvSpPr/>
            <p:nvPr/>
          </p:nvSpPr>
          <p:spPr>
            <a:xfrm>
              <a:off x="462726" y="899372"/>
              <a:ext cx="4587087" cy="2062103"/>
            </a:xfrm>
            <a:prstGeom prst="rect">
              <a:avLst/>
            </a:prstGeom>
          </p:spPr>
          <p:txBody>
            <a:bodyPr wrap="square">
              <a:spAutoFit/>
            </a:bodyPr>
            <a:lstStyle/>
            <a:p>
              <a:r>
                <a:rPr lang="en-US" sz="1600" b="0" i="0" dirty="0">
                  <a:effectLst/>
                  <a:latin typeface="Gill Sans MT" panose="020B0502020104020203" pitchFamily="34" charset="0"/>
                </a:rPr>
                <a:t>ROC Curves summarize the trade-off between the true positive rate and false positive rate for a predictive model using different probability thresholds</a:t>
              </a:r>
            </a:p>
            <a:p>
              <a:r>
                <a:rPr lang="en-US" sz="1600" dirty="0">
                  <a:latin typeface="Gill Sans MT" panose="020B0502020104020203" pitchFamily="34" charset="0"/>
                </a:rPr>
                <a:t>It’s often used as a proxy for the trade-off between the sensitivity of the model (true positives) vs the fall-out or the probability it will trigger a false alarm (false positives).</a:t>
              </a:r>
            </a:p>
          </p:txBody>
        </p:sp>
        <p:pic>
          <p:nvPicPr>
            <p:cNvPr id="1026" name="Picture 2" descr="https://cdn-images-1.medium.com/max/800/1*HgxNKuUwXk9JHYBCt_KZ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26" y="3012008"/>
              <a:ext cx="2457090" cy="5813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800/1*f7NmMcQtfes1ng7jtjNtHQ.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9006" y="2961475"/>
              <a:ext cx="2003107" cy="7002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5132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18</a:t>
            </a:r>
          </a:p>
        </p:txBody>
      </p:sp>
      <p:sp>
        <p:nvSpPr>
          <p:cNvPr id="2" name="Rectangle 1">
            <a:extLst>
              <a:ext uri="{FF2B5EF4-FFF2-40B4-BE49-F238E27FC236}">
                <a16:creationId xmlns:a16="http://schemas.microsoft.com/office/drawing/2014/main" id="{9EFDC78A-B3BA-44AC-8FB8-B4710B7BD462}"/>
              </a:ext>
            </a:extLst>
          </p:cNvPr>
          <p:cNvSpPr/>
          <p:nvPr/>
        </p:nvSpPr>
        <p:spPr>
          <a:xfrm>
            <a:off x="385993" y="985284"/>
            <a:ext cx="8183332" cy="523220"/>
          </a:xfrm>
          <a:prstGeom prst="rect">
            <a:avLst/>
          </a:prstGeom>
        </p:spPr>
        <p:txBody>
          <a:bodyPr wrap="square">
            <a:spAutoFit/>
          </a:bodyPr>
          <a:lstStyle/>
          <a:p>
            <a:r>
              <a:rPr lang="en-US" sz="1400" dirty="0">
                <a:solidFill>
                  <a:srgbClr val="333333"/>
                </a:solidFill>
                <a:latin typeface="Merriweather"/>
              </a:rPr>
              <a:t>PCA is useful when you have a large number of </a:t>
            </a:r>
            <a:r>
              <a:rPr lang="en-US" sz="1400" b="1" dirty="0">
                <a:solidFill>
                  <a:srgbClr val="333333"/>
                </a:solidFill>
                <a:latin typeface="Merriweather"/>
              </a:rPr>
              <a:t>potentially correlated variables</a:t>
            </a:r>
            <a:r>
              <a:rPr lang="en-US" sz="1400" dirty="0">
                <a:solidFill>
                  <a:srgbClr val="333333"/>
                </a:solidFill>
                <a:latin typeface="Merriweather"/>
              </a:rPr>
              <a:t>. Also, PCA can be used to visualize complex datasets. </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190824"/>
            <a:ext cx="1878742"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PCA</a:t>
            </a:r>
          </a:p>
        </p:txBody>
      </p:sp>
      <p:pic>
        <p:nvPicPr>
          <p:cNvPr id="7" name="Picture 2" descr="https://cdn.upgrad.com/UpGrad/temp/904b67f8-345d-40ff-9f43-56b6d23696d3/svd.PNG">
            <a:extLst>
              <a:ext uri="{FF2B5EF4-FFF2-40B4-BE49-F238E27FC236}">
                <a16:creationId xmlns:a16="http://schemas.microsoft.com/office/drawing/2014/main" id="{036CAD49-B5CF-4EA0-8BAA-81574F433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382" y="1558678"/>
            <a:ext cx="3459236" cy="14409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86D78D5-4F14-4426-A781-35AFBAE7D0DE}"/>
              </a:ext>
            </a:extLst>
          </p:cNvPr>
          <p:cNvSpPr/>
          <p:nvPr/>
        </p:nvSpPr>
        <p:spPr>
          <a:xfrm>
            <a:off x="385993" y="3268493"/>
            <a:ext cx="8183332" cy="1169551"/>
          </a:xfrm>
          <a:prstGeom prst="rect">
            <a:avLst/>
          </a:prstGeom>
        </p:spPr>
        <p:txBody>
          <a:bodyPr wrap="square">
            <a:spAutoFit/>
          </a:bodyPr>
          <a:lstStyle/>
          <a:p>
            <a:r>
              <a:rPr lang="en-US" sz="1400" dirty="0">
                <a:solidFill>
                  <a:srgbClr val="333333"/>
                </a:solidFill>
                <a:latin typeface="Merriweather"/>
              </a:rPr>
              <a:t>We saw that if each row in the original dataset A (m x n) represents a user and each column an item such as a book, then:</a:t>
            </a:r>
          </a:p>
          <a:p>
            <a:pPr>
              <a:buFont typeface="Arial" panose="020B0604020202020204" pitchFamily="34" charset="0"/>
              <a:buChar char="•"/>
            </a:pPr>
            <a:r>
              <a:rPr lang="en-US" sz="1400" dirty="0">
                <a:solidFill>
                  <a:srgbClr val="333333"/>
                </a:solidFill>
                <a:latin typeface="Merriweather"/>
              </a:rPr>
              <a:t>The matrix U (m x k) maps the users to the new k themes/latent variables</a:t>
            </a:r>
          </a:p>
          <a:p>
            <a:pPr>
              <a:buFont typeface="Arial" panose="020B0604020202020204" pitchFamily="34" charset="0"/>
              <a:buChar char="•"/>
            </a:pPr>
            <a:r>
              <a:rPr lang="en-US" sz="1400" dirty="0">
                <a:solidFill>
                  <a:srgbClr val="333333"/>
                </a:solidFill>
                <a:latin typeface="Merriweather"/>
              </a:rPr>
              <a:t>The diagonal matrix S (k x k) represents the strength of each feature</a:t>
            </a:r>
          </a:p>
          <a:p>
            <a:pPr>
              <a:buFont typeface="Arial" panose="020B0604020202020204" pitchFamily="34" charset="0"/>
              <a:buChar char="•"/>
            </a:pPr>
            <a:r>
              <a:rPr lang="en-US" sz="1400" dirty="0">
                <a:solidFill>
                  <a:srgbClr val="333333"/>
                </a:solidFill>
                <a:latin typeface="Merriweather"/>
              </a:rPr>
              <a:t> Matrix V' (k x n) maps each of the k themes/latent variables to the original n features.</a:t>
            </a:r>
          </a:p>
        </p:txBody>
      </p:sp>
    </p:spTree>
    <p:extLst>
      <p:ext uri="{BB962C8B-B14F-4D97-AF65-F5344CB8AC3E}">
        <p14:creationId xmlns:p14="http://schemas.microsoft.com/office/powerpoint/2010/main" val="31257965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48</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3" name="Picture 2"/>
          <p:cNvPicPr>
            <a:picLocks noChangeAspect="1"/>
          </p:cNvPicPr>
          <p:nvPr/>
        </p:nvPicPr>
        <p:blipFill>
          <a:blip r:embed="rId6"/>
          <a:stretch>
            <a:fillRect/>
          </a:stretch>
        </p:blipFill>
        <p:spPr>
          <a:xfrm>
            <a:off x="547651" y="1697499"/>
            <a:ext cx="3880056" cy="2293138"/>
          </a:xfrm>
          <a:prstGeom prst="rect">
            <a:avLst/>
          </a:prstGeom>
        </p:spPr>
      </p:pic>
      <p:sp>
        <p:nvSpPr>
          <p:cNvPr id="17" name="Rectangle 16"/>
          <p:cNvSpPr/>
          <p:nvPr/>
        </p:nvSpPr>
        <p:spPr>
          <a:xfrm>
            <a:off x="5280917" y="1727207"/>
            <a:ext cx="3863083" cy="2031325"/>
          </a:xfrm>
          <a:prstGeom prst="rect">
            <a:avLst/>
          </a:prstGeom>
        </p:spPr>
        <p:txBody>
          <a:bodyPr wrap="square">
            <a:spAutoFit/>
          </a:bodyPr>
          <a:lstStyle/>
          <a:p>
            <a:r>
              <a:rPr lang="en-US" b="1" dirty="0"/>
              <a:t>What are the PC1 and PC2 values for given  x=3 and y=2 ? </a:t>
            </a:r>
          </a:p>
          <a:p>
            <a:endParaRPr lang="en-US" dirty="0">
              <a:solidFill>
                <a:srgbClr val="595858"/>
              </a:solidFill>
              <a:latin typeface="roboto"/>
            </a:endParaRPr>
          </a:p>
          <a:p>
            <a:pPr marL="342900" indent="-342900">
              <a:buAutoNum type="alphaUcParenR"/>
            </a:pPr>
            <a:r>
              <a:rPr lang="en-US" dirty="0">
                <a:latin typeface="roboto"/>
              </a:rPr>
              <a:t>3.4 &amp; 1.2</a:t>
            </a:r>
          </a:p>
          <a:p>
            <a:pPr marL="342900" indent="-342900">
              <a:buFontTx/>
              <a:buAutoNum type="alphaUcParenR"/>
            </a:pPr>
            <a:r>
              <a:rPr lang="en-US" b="1" dirty="0">
                <a:solidFill>
                  <a:srgbClr val="FF0000"/>
                </a:solidFill>
              </a:rPr>
              <a:t>3.6 &amp; -0.2   </a:t>
            </a:r>
            <a:endParaRPr lang="en-US" b="1" dirty="0">
              <a:solidFill>
                <a:srgbClr val="FF0000"/>
              </a:solidFill>
              <a:latin typeface="roboto"/>
            </a:endParaRPr>
          </a:p>
          <a:p>
            <a:pPr marL="342900" indent="-342900">
              <a:buAutoNum type="alphaUcParenR"/>
            </a:pPr>
            <a:r>
              <a:rPr lang="en-US" dirty="0">
                <a:latin typeface="roboto"/>
              </a:rPr>
              <a:t>3.4 &amp; -0.2</a:t>
            </a:r>
          </a:p>
          <a:p>
            <a:pPr marL="342900" indent="-342900">
              <a:buAutoNum type="alphaUcParenR"/>
            </a:pPr>
            <a:r>
              <a:rPr lang="en-US" dirty="0">
                <a:latin typeface="roboto"/>
              </a:rPr>
              <a:t>3.6 &amp; 1.2 </a:t>
            </a:r>
          </a:p>
        </p:txBody>
      </p:sp>
    </p:spTree>
    <p:extLst>
      <p:ext uri="{BB962C8B-B14F-4D97-AF65-F5344CB8AC3E}">
        <p14:creationId xmlns:p14="http://schemas.microsoft.com/office/powerpoint/2010/main" val="29829930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49</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5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3" name="Picture 2"/>
          <p:cNvPicPr>
            <a:picLocks noChangeAspect="1"/>
          </p:cNvPicPr>
          <p:nvPr/>
        </p:nvPicPr>
        <p:blipFill>
          <a:blip r:embed="rId6"/>
          <a:stretch>
            <a:fillRect/>
          </a:stretch>
        </p:blipFill>
        <p:spPr>
          <a:xfrm>
            <a:off x="547651" y="1697499"/>
            <a:ext cx="3880056" cy="2293138"/>
          </a:xfrm>
          <a:prstGeom prst="rect">
            <a:avLst/>
          </a:prstGeom>
        </p:spPr>
      </p:pic>
      <p:sp>
        <p:nvSpPr>
          <p:cNvPr id="17" name="Rectangle 16"/>
          <p:cNvSpPr/>
          <p:nvPr/>
        </p:nvSpPr>
        <p:spPr>
          <a:xfrm>
            <a:off x="5280917" y="1727207"/>
            <a:ext cx="3863083" cy="2031325"/>
          </a:xfrm>
          <a:prstGeom prst="rect">
            <a:avLst/>
          </a:prstGeom>
        </p:spPr>
        <p:txBody>
          <a:bodyPr wrap="square">
            <a:spAutoFit/>
          </a:bodyPr>
          <a:lstStyle/>
          <a:p>
            <a:r>
              <a:rPr lang="en-US" b="1" dirty="0"/>
              <a:t>What are the PC1 and PC2 values for given  x=3 and y=2 ? </a:t>
            </a:r>
          </a:p>
          <a:p>
            <a:endParaRPr lang="en-US" dirty="0">
              <a:solidFill>
                <a:srgbClr val="595858"/>
              </a:solidFill>
              <a:latin typeface="roboto"/>
            </a:endParaRPr>
          </a:p>
          <a:p>
            <a:pPr marL="342900" indent="-342900">
              <a:buAutoNum type="alphaUcParenR"/>
            </a:pPr>
            <a:r>
              <a:rPr lang="en-US" dirty="0">
                <a:latin typeface="roboto"/>
              </a:rPr>
              <a:t>3.4 &amp; 1.2</a:t>
            </a:r>
          </a:p>
          <a:p>
            <a:pPr marL="342900" indent="-342900">
              <a:buFontTx/>
              <a:buAutoNum type="alphaUcParenR"/>
            </a:pPr>
            <a:r>
              <a:rPr lang="en-US" b="1" dirty="0">
                <a:solidFill>
                  <a:srgbClr val="FF0000"/>
                </a:solidFill>
              </a:rPr>
              <a:t>3.6 &amp; -0.2   </a:t>
            </a:r>
            <a:endParaRPr lang="en-US" b="1" dirty="0">
              <a:solidFill>
                <a:srgbClr val="FF0000"/>
              </a:solidFill>
              <a:latin typeface="roboto"/>
            </a:endParaRPr>
          </a:p>
          <a:p>
            <a:pPr marL="342900" indent="-342900">
              <a:buAutoNum type="alphaUcParenR"/>
            </a:pPr>
            <a:r>
              <a:rPr lang="en-US" dirty="0">
                <a:latin typeface="roboto"/>
              </a:rPr>
              <a:t>3.4 &amp; -0.2</a:t>
            </a:r>
          </a:p>
          <a:p>
            <a:pPr marL="342900" indent="-342900">
              <a:buAutoNum type="alphaUcParenR"/>
            </a:pPr>
            <a:r>
              <a:rPr lang="en-US" dirty="0">
                <a:latin typeface="roboto"/>
              </a:rPr>
              <a:t>3.6 &amp; 1.2 </a:t>
            </a:r>
          </a:p>
        </p:txBody>
      </p:sp>
    </p:spTree>
    <p:extLst>
      <p:ext uri="{BB962C8B-B14F-4D97-AF65-F5344CB8AC3E}">
        <p14:creationId xmlns:p14="http://schemas.microsoft.com/office/powerpoint/2010/main" val="1726367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5</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7E950C76-736D-4A3E-877D-FE0CBEFC81EA}"/>
              </a:ext>
            </a:extLst>
          </p:cNvPr>
          <p:cNvGrpSpPr/>
          <p:nvPr/>
        </p:nvGrpSpPr>
        <p:grpSpPr>
          <a:xfrm>
            <a:off x="651615" y="1115930"/>
            <a:ext cx="8034825" cy="1862552"/>
            <a:chOff x="651615" y="1461633"/>
            <a:chExt cx="5420899" cy="1101648"/>
          </a:xfrm>
        </p:grpSpPr>
        <p:sp>
          <p:nvSpPr>
            <p:cNvPr id="11" name="Rectangle 10">
              <a:extLst>
                <a:ext uri="{FF2B5EF4-FFF2-40B4-BE49-F238E27FC236}">
                  <a16:creationId xmlns:a16="http://schemas.microsoft.com/office/drawing/2014/main" id="{52D6B782-7C00-44C1-8004-FB82D54186C8}"/>
                </a:ext>
              </a:extLst>
            </p:cNvPr>
            <p:cNvSpPr/>
            <p:nvPr/>
          </p:nvSpPr>
          <p:spPr>
            <a:xfrm>
              <a:off x="651615" y="1461633"/>
              <a:ext cx="1811783" cy="273062"/>
            </a:xfrm>
            <a:prstGeom prst="rect">
              <a:avLst/>
            </a:prstGeom>
          </p:spPr>
          <p:txBody>
            <a:bodyPr wrap="none">
              <a:spAutoFit/>
            </a:bodyPr>
            <a:lstStyle/>
            <a:p>
              <a:r>
                <a:rPr lang="en-US" sz="2400" dirty="0"/>
                <a:t>kinds of data source</a:t>
              </a:r>
              <a:endParaRPr lang="en-US" sz="2400" b="1" dirty="0"/>
            </a:p>
          </p:txBody>
        </p:sp>
        <p:sp>
          <p:nvSpPr>
            <p:cNvPr id="12" name="Rectangle 11">
              <a:extLst>
                <a:ext uri="{FF2B5EF4-FFF2-40B4-BE49-F238E27FC236}">
                  <a16:creationId xmlns:a16="http://schemas.microsoft.com/office/drawing/2014/main" id="{BD4A7413-9E79-49B8-9F47-B79176F8AD1C}"/>
                </a:ext>
              </a:extLst>
            </p:cNvPr>
            <p:cNvSpPr/>
            <p:nvPr/>
          </p:nvSpPr>
          <p:spPr>
            <a:xfrm>
              <a:off x="897913" y="1780504"/>
              <a:ext cx="5174601" cy="782777"/>
            </a:xfrm>
            <a:prstGeom prst="rect">
              <a:avLst/>
            </a:prstGeom>
          </p:spPr>
          <p:txBody>
            <a:bodyPr wrap="square">
              <a:spAutoFit/>
            </a:bodyPr>
            <a:lstStyle/>
            <a:p>
              <a:r>
                <a:rPr lang="en-US" sz="1600" b="1" dirty="0"/>
                <a:t>Public data</a:t>
              </a:r>
              <a:r>
                <a:rPr lang="en-US" sz="1600" dirty="0"/>
                <a:t>: Data collected by the government or other public agencies that are made public for the purposes of research are known as Public data.</a:t>
              </a:r>
            </a:p>
            <a:p>
              <a:r>
                <a:rPr lang="en-US" sz="1600" dirty="0"/>
                <a:t> </a:t>
              </a:r>
            </a:p>
            <a:p>
              <a:r>
                <a:rPr lang="en-US" sz="1600" b="1" dirty="0"/>
                <a:t>Private data</a:t>
              </a:r>
              <a:r>
                <a:rPr lang="en-US" sz="1600" dirty="0"/>
                <a:t>: Data generated by Banking, telecom, retail, and media are some of the key private sectors that rely heavily on data to make decisions.</a:t>
              </a:r>
            </a:p>
          </p:txBody>
        </p:sp>
      </p:grpSp>
      <p:sp>
        <p:nvSpPr>
          <p:cNvPr id="4" name="Rectangle 3"/>
          <p:cNvSpPr/>
          <p:nvPr/>
        </p:nvSpPr>
        <p:spPr>
          <a:xfrm>
            <a:off x="651615" y="3055932"/>
            <a:ext cx="2860142" cy="461665"/>
          </a:xfrm>
          <a:prstGeom prst="rect">
            <a:avLst/>
          </a:prstGeom>
        </p:spPr>
        <p:txBody>
          <a:bodyPr wrap="none">
            <a:spAutoFit/>
          </a:bodyPr>
          <a:lstStyle/>
          <a:p>
            <a:r>
              <a:rPr lang="en-US" sz="2400" dirty="0"/>
              <a:t>kinds of data Analysis</a:t>
            </a:r>
          </a:p>
        </p:txBody>
      </p:sp>
      <p:grpSp>
        <p:nvGrpSpPr>
          <p:cNvPr id="17" name="Group 16"/>
          <p:cNvGrpSpPr/>
          <p:nvPr/>
        </p:nvGrpSpPr>
        <p:grpSpPr>
          <a:xfrm>
            <a:off x="1680315" y="3746536"/>
            <a:ext cx="2070182" cy="739029"/>
            <a:chOff x="1270704" y="3545113"/>
            <a:chExt cx="2070182" cy="739029"/>
          </a:xfrm>
        </p:grpSpPr>
        <p:grpSp>
          <p:nvGrpSpPr>
            <p:cNvPr id="16" name="Group 15"/>
            <p:cNvGrpSpPr/>
            <p:nvPr/>
          </p:nvGrpSpPr>
          <p:grpSpPr>
            <a:xfrm>
              <a:off x="1294544" y="3545113"/>
              <a:ext cx="2042485" cy="739029"/>
              <a:chOff x="1294544" y="3545295"/>
              <a:chExt cx="2042485" cy="739029"/>
            </a:xfrm>
          </p:grpSpPr>
          <p:sp>
            <p:nvSpPr>
              <p:cNvPr id="8" name="Rectangle 7"/>
              <p:cNvSpPr/>
              <p:nvPr/>
            </p:nvSpPr>
            <p:spPr>
              <a:xfrm>
                <a:off x="1294544" y="3545295"/>
                <a:ext cx="2042485" cy="687927"/>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94544" y="4021050"/>
                <a:ext cx="2042485" cy="26327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1270704" y="3628363"/>
              <a:ext cx="2070182" cy="338554"/>
            </a:xfrm>
            <a:prstGeom prst="rect">
              <a:avLst/>
            </a:prstGeom>
          </p:spPr>
          <p:txBody>
            <a:bodyPr wrap="none">
              <a:spAutoFit/>
            </a:bodyPr>
            <a:lstStyle/>
            <a:p>
              <a:r>
                <a:rPr lang="en-US" sz="1600" b="1" dirty="0">
                  <a:solidFill>
                    <a:schemeClr val="bg1"/>
                  </a:solidFill>
                  <a:latin typeface="Lato"/>
                </a:rPr>
                <a:t>Univariate Analysis</a:t>
              </a:r>
              <a:endParaRPr lang="en-US" sz="1600" b="1" dirty="0">
                <a:solidFill>
                  <a:schemeClr val="bg1"/>
                </a:solidFill>
              </a:endParaRPr>
            </a:p>
          </p:txBody>
        </p:sp>
      </p:grpSp>
      <p:grpSp>
        <p:nvGrpSpPr>
          <p:cNvPr id="18" name="Group 17"/>
          <p:cNvGrpSpPr/>
          <p:nvPr/>
        </p:nvGrpSpPr>
        <p:grpSpPr>
          <a:xfrm>
            <a:off x="4998510" y="3746536"/>
            <a:ext cx="2066325" cy="739029"/>
            <a:chOff x="1270704" y="3545113"/>
            <a:chExt cx="2066325" cy="739029"/>
          </a:xfrm>
        </p:grpSpPr>
        <p:grpSp>
          <p:nvGrpSpPr>
            <p:cNvPr id="19" name="Group 18"/>
            <p:cNvGrpSpPr/>
            <p:nvPr/>
          </p:nvGrpSpPr>
          <p:grpSpPr>
            <a:xfrm>
              <a:off x="1294544" y="3545113"/>
              <a:ext cx="2042485" cy="739029"/>
              <a:chOff x="1294544" y="3545295"/>
              <a:chExt cx="2042485" cy="739029"/>
            </a:xfrm>
          </p:grpSpPr>
          <p:sp>
            <p:nvSpPr>
              <p:cNvPr id="21" name="Rectangle 20"/>
              <p:cNvSpPr/>
              <p:nvPr/>
            </p:nvSpPr>
            <p:spPr>
              <a:xfrm>
                <a:off x="1294544" y="3545295"/>
                <a:ext cx="2042485" cy="687927"/>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294544" y="4021050"/>
                <a:ext cx="2042485" cy="26327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1270704" y="3628363"/>
              <a:ext cx="1945148" cy="338554"/>
            </a:xfrm>
            <a:prstGeom prst="rect">
              <a:avLst/>
            </a:prstGeom>
          </p:spPr>
          <p:txBody>
            <a:bodyPr wrap="none">
              <a:spAutoFit/>
            </a:bodyPr>
            <a:lstStyle/>
            <a:p>
              <a:r>
                <a:rPr lang="en-US" sz="1600" b="1" dirty="0">
                  <a:solidFill>
                    <a:schemeClr val="bg1"/>
                  </a:solidFill>
                  <a:latin typeface="Lato"/>
                </a:rPr>
                <a:t>Bivariate Analysis</a:t>
              </a:r>
              <a:endParaRPr lang="en-US" sz="1600" b="1" dirty="0">
                <a:solidFill>
                  <a:schemeClr val="bg1"/>
                </a:solidFill>
              </a:endParaRPr>
            </a:p>
          </p:txBody>
        </p:sp>
      </p:grpSp>
    </p:spTree>
    <p:extLst>
      <p:ext uri="{BB962C8B-B14F-4D97-AF65-F5344CB8AC3E}">
        <p14:creationId xmlns:p14="http://schemas.microsoft.com/office/powerpoint/2010/main" val="207139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19</a:t>
            </a:r>
          </a:p>
        </p:txBody>
      </p:sp>
      <p:sp>
        <p:nvSpPr>
          <p:cNvPr id="2" name="Rectangle 1">
            <a:extLst>
              <a:ext uri="{FF2B5EF4-FFF2-40B4-BE49-F238E27FC236}">
                <a16:creationId xmlns:a16="http://schemas.microsoft.com/office/drawing/2014/main" id="{9EFDC78A-B3BA-44AC-8FB8-B4710B7BD462}"/>
              </a:ext>
            </a:extLst>
          </p:cNvPr>
          <p:cNvSpPr/>
          <p:nvPr/>
        </p:nvSpPr>
        <p:spPr>
          <a:xfrm>
            <a:off x="385993" y="880239"/>
            <a:ext cx="8183332" cy="3600986"/>
          </a:xfrm>
          <a:prstGeom prst="rect">
            <a:avLst/>
          </a:prstGeom>
        </p:spPr>
        <p:txBody>
          <a:bodyPr wrap="square">
            <a:spAutoFit/>
          </a:bodyPr>
          <a:lstStyle/>
          <a:p>
            <a:pPr algn="ctr"/>
            <a:r>
              <a:rPr lang="en-US" sz="1600" b="1" dirty="0"/>
              <a:t>K-Mean Clustering</a:t>
            </a:r>
          </a:p>
          <a:p>
            <a:pPr algn="ctr"/>
            <a:endParaRPr lang="en-US" sz="1600" b="1" dirty="0"/>
          </a:p>
          <a:p>
            <a:pPr algn="ctr"/>
            <a:endParaRPr lang="en-US" sz="1600" b="1" dirty="0"/>
          </a:p>
          <a:p>
            <a:pPr marL="285750" indent="-285750">
              <a:buFont typeface="Arial" panose="020B0604020202020204" pitchFamily="34" charset="0"/>
              <a:buChar char="•"/>
            </a:pPr>
            <a:r>
              <a:rPr lang="en-US" sz="1200" dirty="0">
                <a:solidFill>
                  <a:srgbClr val="333333"/>
                </a:solidFill>
                <a:latin typeface="Merriweather"/>
              </a:rPr>
              <a:t>The number of clusters that you want to divide your data points into, i.e. the value of K has to be pre-determined.</a:t>
            </a:r>
          </a:p>
          <a:p>
            <a:pPr marL="285750" indent="-285750">
              <a:buFont typeface="Arial" panose="020B0604020202020204" pitchFamily="34" charset="0"/>
              <a:buChar char="•"/>
            </a:pPr>
            <a:r>
              <a:rPr lang="en-US" sz="1200" dirty="0">
                <a:solidFill>
                  <a:srgbClr val="333333"/>
                </a:solidFill>
                <a:latin typeface="Merriweather"/>
              </a:rPr>
              <a:t>The choice of the initial cluster centers can have an impact on the final cluster formation.</a:t>
            </a:r>
          </a:p>
          <a:p>
            <a:pPr marL="285750" indent="-285750">
              <a:buFont typeface="Arial" panose="020B0604020202020204" pitchFamily="34" charset="0"/>
              <a:buChar char="•"/>
            </a:pPr>
            <a:r>
              <a:rPr lang="en-US" sz="1200" dirty="0">
                <a:solidFill>
                  <a:srgbClr val="333333"/>
                </a:solidFill>
                <a:latin typeface="Merriweather"/>
              </a:rPr>
              <a:t>The clustering process is very sensitive to the presence of outliers in the data.</a:t>
            </a:r>
          </a:p>
          <a:p>
            <a:pPr marL="285750" indent="-285750">
              <a:buFont typeface="Arial" panose="020B0604020202020204" pitchFamily="34" charset="0"/>
              <a:buChar char="•"/>
            </a:pPr>
            <a:r>
              <a:rPr lang="en-US" sz="1200" dirty="0">
                <a:solidFill>
                  <a:srgbClr val="333333"/>
                </a:solidFill>
                <a:latin typeface="Merriweather"/>
              </a:rPr>
              <a:t>Since the distance metric used in the clustering process is the Euclidean distance, you need to bring all your attributes on the same scale. This can be achieved through standardization.</a:t>
            </a:r>
          </a:p>
          <a:p>
            <a:pPr marL="285750" indent="-285750">
              <a:buFont typeface="Arial" panose="020B0604020202020204" pitchFamily="34" charset="0"/>
              <a:buChar char="•"/>
            </a:pPr>
            <a:r>
              <a:rPr lang="en-US" sz="1200" dirty="0">
                <a:solidFill>
                  <a:srgbClr val="333333"/>
                </a:solidFill>
                <a:latin typeface="Merriweather"/>
              </a:rPr>
              <a:t>The K-Means algorithm does not work with categorical data.</a:t>
            </a:r>
          </a:p>
          <a:p>
            <a:endParaRPr lang="en-US" sz="1200" dirty="0">
              <a:solidFill>
                <a:srgbClr val="333333"/>
              </a:solidFill>
              <a:latin typeface="Merriweather"/>
            </a:endParaRPr>
          </a:p>
          <a:p>
            <a:r>
              <a:rPr lang="en-US" sz="1200" b="1" dirty="0"/>
              <a:t>Choosing the number of clusters K</a:t>
            </a:r>
          </a:p>
          <a:p>
            <a:endParaRPr lang="en-US" sz="1200" dirty="0"/>
          </a:p>
          <a:p>
            <a:r>
              <a:rPr lang="en-US" sz="1200" dirty="0"/>
              <a:t>Elbow method</a:t>
            </a:r>
          </a:p>
          <a:p>
            <a:pPr marL="285750" indent="-285750">
              <a:buFont typeface="Arial" panose="020B0604020202020204" pitchFamily="34" charset="0"/>
              <a:buChar char="•"/>
            </a:pPr>
            <a:r>
              <a:rPr lang="en-US" sz="1200" dirty="0"/>
              <a:t>Compute clustering algorithm (e.g., k-means clustering) for different values of k. For instance, by varying k from 1 to 10 clusters. </a:t>
            </a:r>
          </a:p>
          <a:p>
            <a:pPr marL="285750" indent="-285750">
              <a:buFont typeface="Arial" panose="020B0604020202020204" pitchFamily="34" charset="0"/>
              <a:buChar char="•"/>
            </a:pPr>
            <a:r>
              <a:rPr lang="en-US" sz="1200" dirty="0"/>
              <a:t>For each k, calculate the total within-cluster sum of square (</a:t>
            </a:r>
            <a:r>
              <a:rPr lang="en-US" sz="1200" dirty="0" err="1"/>
              <a:t>wss</a:t>
            </a:r>
            <a:r>
              <a:rPr lang="en-US" sz="1200" dirty="0"/>
              <a:t>)</a:t>
            </a:r>
          </a:p>
          <a:p>
            <a:pPr marL="285750" indent="-285750">
              <a:buFont typeface="Arial" panose="020B0604020202020204" pitchFamily="34" charset="0"/>
              <a:buChar char="•"/>
            </a:pPr>
            <a:r>
              <a:rPr lang="en-US" sz="1200" dirty="0"/>
              <a:t>Plot the curve of </a:t>
            </a:r>
            <a:r>
              <a:rPr lang="en-US" sz="1200" dirty="0" err="1"/>
              <a:t>wss</a:t>
            </a:r>
            <a:r>
              <a:rPr lang="en-US" sz="1200" dirty="0"/>
              <a:t> according to the number of clusters k.</a:t>
            </a:r>
          </a:p>
          <a:p>
            <a:pPr marL="285750" indent="-285750">
              <a:buFont typeface="Arial" panose="020B0604020202020204" pitchFamily="34" charset="0"/>
              <a:buChar char="•"/>
            </a:pPr>
            <a:r>
              <a:rPr lang="en-US" sz="1200" dirty="0"/>
              <a:t>The location of a bend (knee) in the plot is generally considered as an indicator of the appropriate number of clusters.</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231817"/>
            <a:ext cx="2421002"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CLUSTERING</a:t>
            </a:r>
          </a:p>
        </p:txBody>
      </p:sp>
    </p:spTree>
    <p:extLst>
      <p:ext uri="{BB962C8B-B14F-4D97-AF65-F5344CB8AC3E}">
        <p14:creationId xmlns:p14="http://schemas.microsoft.com/office/powerpoint/2010/main" val="25066977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1722257"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r>
              <a:rPr lang="en-IN" sz="900" dirty="0">
                <a:solidFill>
                  <a:srgbClr val="FF0000"/>
                </a:solidFill>
                <a:latin typeface="Proxima Nova Rg" pitchFamily="50" charset="0"/>
              </a:rPr>
              <a:t>20</a:t>
            </a:r>
          </a:p>
        </p:txBody>
      </p:sp>
      <p:sp>
        <p:nvSpPr>
          <p:cNvPr id="2" name="Rectangle 1">
            <a:extLst>
              <a:ext uri="{FF2B5EF4-FFF2-40B4-BE49-F238E27FC236}">
                <a16:creationId xmlns:a16="http://schemas.microsoft.com/office/drawing/2014/main" id="{9EFDC78A-B3BA-44AC-8FB8-B4710B7BD462}"/>
              </a:ext>
            </a:extLst>
          </p:cNvPr>
          <p:cNvSpPr/>
          <p:nvPr/>
        </p:nvSpPr>
        <p:spPr>
          <a:xfrm>
            <a:off x="480334" y="709702"/>
            <a:ext cx="8183332" cy="3724096"/>
          </a:xfrm>
          <a:prstGeom prst="rect">
            <a:avLst/>
          </a:prstGeom>
        </p:spPr>
        <p:txBody>
          <a:bodyPr wrap="square">
            <a:spAutoFit/>
          </a:bodyPr>
          <a:lstStyle/>
          <a:p>
            <a:pPr algn="ctr"/>
            <a:r>
              <a:rPr lang="en-US" sz="1600" b="1" dirty="0"/>
              <a:t>Hierarchical Clustering algorithm</a:t>
            </a:r>
          </a:p>
          <a:p>
            <a:pPr algn="ctr"/>
            <a:endParaRPr lang="en-US" sz="1600" b="1" dirty="0"/>
          </a:p>
          <a:p>
            <a:endParaRPr lang="en-US" sz="1200" b="1" dirty="0"/>
          </a:p>
          <a:p>
            <a:r>
              <a:rPr lang="en-US" sz="1200" dirty="0">
                <a:solidFill>
                  <a:srgbClr val="333333"/>
                </a:solidFill>
                <a:latin typeface="Merriweather"/>
              </a:rPr>
              <a:t>Given a set of N items to be clustered, the steps in the hierarchical clustering are:</a:t>
            </a:r>
          </a:p>
          <a:p>
            <a:endParaRPr lang="en-US" sz="1200" dirty="0">
              <a:solidFill>
                <a:srgbClr val="333333"/>
              </a:solidFill>
              <a:latin typeface="Merriweather"/>
            </a:endParaRPr>
          </a:p>
          <a:p>
            <a:pPr marL="285750" indent="-285750">
              <a:buFont typeface="Arial" panose="020B0604020202020204" pitchFamily="34" charset="0"/>
              <a:buChar char="•"/>
            </a:pPr>
            <a:r>
              <a:rPr lang="en-US" sz="1200" dirty="0">
                <a:solidFill>
                  <a:srgbClr val="333333"/>
                </a:solidFill>
                <a:latin typeface="Merriweather"/>
              </a:rPr>
              <a:t>Calculate the </a:t>
            </a:r>
            <a:r>
              <a:rPr lang="en-US" sz="1200" dirty="0" err="1">
                <a:solidFill>
                  <a:srgbClr val="333333"/>
                </a:solidFill>
                <a:latin typeface="Merriweather"/>
              </a:rPr>
              <a:t>NxN</a:t>
            </a:r>
            <a:r>
              <a:rPr lang="en-US" sz="1200" dirty="0">
                <a:solidFill>
                  <a:srgbClr val="333333"/>
                </a:solidFill>
                <a:latin typeface="Merriweather"/>
              </a:rPr>
              <a:t> distance (similarity) matrix, which calculates the distance of each data point from the other.</a:t>
            </a:r>
          </a:p>
          <a:p>
            <a:pPr marL="285750" indent="-285750">
              <a:buFont typeface="Arial" panose="020B0604020202020204" pitchFamily="34" charset="0"/>
              <a:buChar char="•"/>
            </a:pPr>
            <a:r>
              <a:rPr lang="en-US" sz="1200" dirty="0">
                <a:solidFill>
                  <a:srgbClr val="333333"/>
                </a:solidFill>
                <a:latin typeface="Merriweather"/>
              </a:rPr>
              <a:t>Start by assigning each item to its own cluster, so that if you have N items, you now have N clusters, each containing just one item.</a:t>
            </a:r>
          </a:p>
          <a:p>
            <a:pPr marL="285750" indent="-285750">
              <a:buFont typeface="Arial" panose="020B0604020202020204" pitchFamily="34" charset="0"/>
              <a:buChar char="•"/>
            </a:pPr>
            <a:r>
              <a:rPr lang="en-US" sz="1200" dirty="0"/>
              <a:t>Find the closest (most similar) pair of clusters and merge them into a single cluster, so that now you have one less cluster. </a:t>
            </a:r>
          </a:p>
          <a:p>
            <a:pPr marL="285750" indent="-285750">
              <a:buFont typeface="Arial" panose="020B0604020202020204" pitchFamily="34" charset="0"/>
              <a:buChar char="•"/>
            </a:pPr>
            <a:r>
              <a:rPr lang="en-US" sz="1200" dirty="0"/>
              <a:t>Compute distances (similarities) between the new cluster and each of the old clusters.</a:t>
            </a:r>
          </a:p>
          <a:p>
            <a:pPr marL="285750" indent="-285750">
              <a:buFont typeface="Arial" panose="020B0604020202020204" pitchFamily="34" charset="0"/>
              <a:buChar char="•"/>
            </a:pPr>
            <a:r>
              <a:rPr lang="en-US" sz="1200" dirty="0"/>
              <a:t>Repeat steps 3 and 4 until all items are clustered into a single cluster of size N</a:t>
            </a:r>
            <a:endParaRPr lang="en-US" sz="1200" dirty="0">
              <a:solidFill>
                <a:srgbClr val="333333"/>
              </a:solidFill>
              <a:latin typeface="Merriweather"/>
            </a:endParaRPr>
          </a:p>
          <a:p>
            <a:endParaRPr lang="en-US" sz="1200" dirty="0">
              <a:solidFill>
                <a:srgbClr val="333333"/>
              </a:solidFill>
              <a:latin typeface="Merriweather"/>
            </a:endParaRPr>
          </a:p>
          <a:p>
            <a:r>
              <a:rPr lang="en-US" sz="1200" b="1" dirty="0"/>
              <a:t>Single Linkage</a:t>
            </a:r>
          </a:p>
          <a:p>
            <a:r>
              <a:rPr lang="en-US" sz="1200" dirty="0"/>
              <a:t>Here, the distance between 2 clusters is defined as the shortest distance between points in the two clusters </a:t>
            </a:r>
          </a:p>
          <a:p>
            <a:r>
              <a:rPr lang="en-US" sz="1200" b="1" dirty="0"/>
              <a:t>Complete Linkage</a:t>
            </a:r>
          </a:p>
          <a:p>
            <a:r>
              <a:rPr lang="en-US" sz="1200" dirty="0"/>
              <a:t>Here, the distance between 2 clusters is defined as the maximum distance between any 2 points in the clusters</a:t>
            </a:r>
          </a:p>
          <a:p>
            <a:r>
              <a:rPr lang="en-US" sz="1200" b="1" dirty="0"/>
              <a:t>Average Linkage</a:t>
            </a:r>
          </a:p>
          <a:p>
            <a:r>
              <a:rPr lang="en-US" sz="1200" dirty="0"/>
              <a:t>Here, the distance between 2 clusters is defined as the average distance between every point of one cluster to every other point of the other cluster.</a:t>
            </a:r>
          </a:p>
        </p:txBody>
      </p:sp>
      <p:sp>
        <p:nvSpPr>
          <p:cNvPr id="3" name="Rectangle 2">
            <a:extLst>
              <a:ext uri="{FF2B5EF4-FFF2-40B4-BE49-F238E27FC236}">
                <a16:creationId xmlns:a16="http://schemas.microsoft.com/office/drawing/2014/main" id="{6F70FA5D-E184-4318-BC51-A401304E8608}"/>
              </a:ext>
            </a:extLst>
          </p:cNvPr>
          <p:cNvSpPr/>
          <p:nvPr/>
        </p:nvSpPr>
        <p:spPr>
          <a:xfrm>
            <a:off x="385993" y="231817"/>
            <a:ext cx="2580491" cy="363176"/>
          </a:xfrm>
          <a:prstGeom prst="rect">
            <a:avLst/>
          </a:prstGeom>
        </p:spPr>
        <p:txBody>
          <a:bodyPr wrap="square">
            <a:spAutoFit/>
          </a:bodyPr>
          <a:lstStyle/>
          <a:p>
            <a:pPr marL="0" lvl="1" defTabSz="685800">
              <a:lnSpc>
                <a:spcPct val="80000"/>
              </a:lnSpc>
              <a:spcBef>
                <a:spcPct val="0"/>
              </a:spcBef>
            </a:pPr>
            <a:r>
              <a:rPr lang="en-US" sz="2200" dirty="0">
                <a:solidFill>
                  <a:schemeClr val="bg1"/>
                </a:solidFill>
                <a:latin typeface="Proxima Nova Light" panose="02000506030000020004" pitchFamily="2" charset="77"/>
              </a:rPr>
              <a:t>CLUSTERING</a:t>
            </a:r>
          </a:p>
        </p:txBody>
      </p:sp>
    </p:spTree>
    <p:extLst>
      <p:ext uri="{BB962C8B-B14F-4D97-AF65-F5344CB8AC3E}">
        <p14:creationId xmlns:p14="http://schemas.microsoft.com/office/powerpoint/2010/main" val="41938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solidFill>
                <a:schemeClr val="tx1"/>
              </a:solidFill>
            </a:endParaRPr>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309397" y="377906"/>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21" name="Picture 4" descr="https://s3-ap-south-1.amazonaws.com/av-blog-media/wp-content/uploads/2017/02/05114502/Q19qu.jpg"/>
          <p:cNvPicPr>
            <a:picLocks noChangeAspect="1" noChangeArrowheads="1"/>
          </p:cNvPicPr>
          <p:nvPr/>
        </p:nvPicPr>
        <p:blipFill rotWithShape="1">
          <a:blip r:embed="rId6">
            <a:extLst>
              <a:ext uri="{28A0092B-C50C-407E-A947-70E740481C1C}">
                <a14:useLocalDpi xmlns:a14="http://schemas.microsoft.com/office/drawing/2010/main" val="0"/>
              </a:ext>
            </a:extLst>
          </a:blip>
          <a:srcRect l="8872" t="59435" r="6432" b="7245"/>
          <a:stretch/>
        </p:blipFill>
        <p:spPr bwMode="auto">
          <a:xfrm>
            <a:off x="5681611" y="1046546"/>
            <a:ext cx="3380198" cy="136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3-ap-south-1.amazonaws.com/av-blog-media/wp-content/uploads/2017/02/05114511/q19_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629" y="3164933"/>
            <a:ext cx="2892346" cy="11763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3-ap-south-1.amazonaws.com/av-blog-media/wp-content/uploads/2017/02/05114521/q19_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1627" y="3176245"/>
            <a:ext cx="2656258" cy="11739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3-ap-south-1.amazonaws.com/av-blog-media/wp-content/uploads/2017/02/05114539/q19_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922" y="3164933"/>
            <a:ext cx="2540382" cy="11852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9395" y="1046324"/>
            <a:ext cx="5351665" cy="923330"/>
          </a:xfrm>
          <a:prstGeom prst="rect">
            <a:avLst/>
          </a:prstGeom>
        </p:spPr>
        <p:txBody>
          <a:bodyPr wrap="square">
            <a:spAutoFit/>
          </a:bodyPr>
          <a:lstStyle/>
          <a:p>
            <a:r>
              <a:rPr lang="en-US" dirty="0">
                <a:solidFill>
                  <a:srgbClr val="333333"/>
                </a:solidFill>
                <a:latin typeface="roboto"/>
              </a:rPr>
              <a:t>Which of the following clustering representations and </a:t>
            </a:r>
            <a:r>
              <a:rPr lang="en-US" dirty="0" err="1">
                <a:solidFill>
                  <a:srgbClr val="333333"/>
                </a:solidFill>
                <a:latin typeface="roboto"/>
              </a:rPr>
              <a:t>dendrogram</a:t>
            </a:r>
            <a:r>
              <a:rPr lang="en-US" dirty="0">
                <a:solidFill>
                  <a:srgbClr val="333333"/>
                </a:solidFill>
                <a:latin typeface="roboto"/>
              </a:rPr>
              <a:t> depicts the use of MIN or Single link proximity function in hierarchical clustering?</a:t>
            </a:r>
            <a:endParaRPr lang="en-US" dirty="0"/>
          </a:p>
        </p:txBody>
      </p:sp>
      <p:sp>
        <p:nvSpPr>
          <p:cNvPr id="6" name="Rectangle 5"/>
          <p:cNvSpPr/>
          <p:nvPr/>
        </p:nvSpPr>
        <p:spPr>
          <a:xfrm>
            <a:off x="787839" y="4350154"/>
            <a:ext cx="1618180" cy="369332"/>
          </a:xfrm>
          <a:prstGeom prst="rect">
            <a:avLst/>
          </a:prstGeom>
        </p:spPr>
        <p:txBody>
          <a:bodyPr wrap="square">
            <a:spAutoFit/>
          </a:bodyPr>
          <a:lstStyle/>
          <a:p>
            <a:pPr algn="ctr"/>
            <a:r>
              <a:rPr lang="en-US" b="1" dirty="0">
                <a:solidFill>
                  <a:srgbClr val="333333"/>
                </a:solidFill>
                <a:latin typeface="roboto"/>
              </a:rPr>
              <a:t>(A)</a:t>
            </a:r>
            <a:endParaRPr lang="en-US" dirty="0"/>
          </a:p>
        </p:txBody>
      </p:sp>
      <p:sp>
        <p:nvSpPr>
          <p:cNvPr id="25" name="Rectangle 24"/>
          <p:cNvSpPr/>
          <p:nvPr/>
        </p:nvSpPr>
        <p:spPr>
          <a:xfrm>
            <a:off x="3784555" y="4353566"/>
            <a:ext cx="1618180" cy="369332"/>
          </a:xfrm>
          <a:prstGeom prst="rect">
            <a:avLst/>
          </a:prstGeom>
        </p:spPr>
        <p:txBody>
          <a:bodyPr wrap="square">
            <a:spAutoFit/>
          </a:bodyPr>
          <a:lstStyle/>
          <a:p>
            <a:pPr algn="ctr"/>
            <a:r>
              <a:rPr lang="en-US" b="1" dirty="0">
                <a:solidFill>
                  <a:srgbClr val="333333"/>
                </a:solidFill>
                <a:latin typeface="roboto"/>
              </a:rPr>
              <a:t>(B)</a:t>
            </a:r>
            <a:endParaRPr lang="en-US" dirty="0"/>
          </a:p>
        </p:txBody>
      </p:sp>
      <p:sp>
        <p:nvSpPr>
          <p:cNvPr id="26" name="Rectangle 25"/>
          <p:cNvSpPr/>
          <p:nvPr/>
        </p:nvSpPr>
        <p:spPr>
          <a:xfrm>
            <a:off x="6781271" y="4356978"/>
            <a:ext cx="1618180" cy="369332"/>
          </a:xfrm>
          <a:prstGeom prst="rect">
            <a:avLst/>
          </a:prstGeom>
        </p:spPr>
        <p:txBody>
          <a:bodyPr wrap="square">
            <a:spAutoFit/>
          </a:bodyPr>
          <a:lstStyle/>
          <a:p>
            <a:pPr algn="ctr"/>
            <a:r>
              <a:rPr lang="en-US" b="1" dirty="0">
                <a:solidFill>
                  <a:srgbClr val="333333"/>
                </a:solidFill>
                <a:latin typeface="roboto"/>
              </a:rPr>
              <a:t>(C)</a:t>
            </a:r>
            <a:endParaRPr lang="en-US" dirty="0"/>
          </a:p>
        </p:txBody>
      </p:sp>
      <p:sp>
        <p:nvSpPr>
          <p:cNvPr id="7" name="Rectangle 6"/>
          <p:cNvSpPr/>
          <p:nvPr/>
        </p:nvSpPr>
        <p:spPr>
          <a:xfrm>
            <a:off x="6626335" y="2401404"/>
            <a:ext cx="1655133" cy="369332"/>
          </a:xfrm>
          <a:prstGeom prst="rect">
            <a:avLst/>
          </a:prstGeom>
        </p:spPr>
        <p:txBody>
          <a:bodyPr wrap="none">
            <a:spAutoFit/>
          </a:bodyPr>
          <a:lstStyle/>
          <a:p>
            <a:r>
              <a:rPr lang="en-IN" dirty="0"/>
              <a:t>Distance Matrix</a:t>
            </a:r>
            <a:endParaRPr lang="en-US" dirty="0"/>
          </a:p>
        </p:txBody>
      </p:sp>
    </p:spTree>
    <p:extLst>
      <p:ext uri="{BB962C8B-B14F-4D97-AF65-F5344CB8AC3E}">
        <p14:creationId xmlns:p14="http://schemas.microsoft.com/office/powerpoint/2010/main" val="789229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solidFill>
                <a:schemeClr val="tx1"/>
              </a:solidFill>
            </a:endParaRPr>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309397" y="377906"/>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6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pic>
        <p:nvPicPr>
          <p:cNvPr id="21" name="Picture 4" descr="https://s3-ap-south-1.amazonaws.com/av-blog-media/wp-content/uploads/2017/02/05114502/Q19qu.jpg"/>
          <p:cNvPicPr>
            <a:picLocks noChangeAspect="1" noChangeArrowheads="1"/>
          </p:cNvPicPr>
          <p:nvPr/>
        </p:nvPicPr>
        <p:blipFill rotWithShape="1">
          <a:blip r:embed="rId6">
            <a:extLst>
              <a:ext uri="{28A0092B-C50C-407E-A947-70E740481C1C}">
                <a14:useLocalDpi xmlns:a14="http://schemas.microsoft.com/office/drawing/2010/main" val="0"/>
              </a:ext>
            </a:extLst>
          </a:blip>
          <a:srcRect l="8872" t="59435" r="6432" b="7245"/>
          <a:stretch/>
        </p:blipFill>
        <p:spPr bwMode="auto">
          <a:xfrm>
            <a:off x="5661063" y="1046546"/>
            <a:ext cx="3380198" cy="1367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3-ap-south-1.amazonaws.com/av-blog-media/wp-content/uploads/2017/02/05114511/q19_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629" y="3164933"/>
            <a:ext cx="2892346" cy="117631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3-ap-south-1.amazonaws.com/av-blog-media/wp-content/uploads/2017/02/05114521/q19_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1627" y="3176245"/>
            <a:ext cx="2656258" cy="117390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s3-ap-south-1.amazonaws.com/av-blog-media/wp-content/uploads/2017/02/05114539/q19_d.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0922" y="3164933"/>
            <a:ext cx="2540382" cy="11852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9395" y="1046324"/>
            <a:ext cx="5351665" cy="923330"/>
          </a:xfrm>
          <a:prstGeom prst="rect">
            <a:avLst/>
          </a:prstGeom>
        </p:spPr>
        <p:txBody>
          <a:bodyPr wrap="square">
            <a:spAutoFit/>
          </a:bodyPr>
          <a:lstStyle/>
          <a:p>
            <a:r>
              <a:rPr lang="en-US" dirty="0">
                <a:solidFill>
                  <a:srgbClr val="333333"/>
                </a:solidFill>
                <a:latin typeface="roboto"/>
              </a:rPr>
              <a:t>Which of the following clustering representations and </a:t>
            </a:r>
            <a:r>
              <a:rPr lang="en-US" dirty="0" err="1">
                <a:solidFill>
                  <a:srgbClr val="333333"/>
                </a:solidFill>
                <a:latin typeface="roboto"/>
              </a:rPr>
              <a:t>dendrogram</a:t>
            </a:r>
            <a:r>
              <a:rPr lang="en-US" dirty="0">
                <a:solidFill>
                  <a:srgbClr val="333333"/>
                </a:solidFill>
                <a:latin typeface="roboto"/>
              </a:rPr>
              <a:t> depicts the use of Single link proximity function in hierarchical clustering?</a:t>
            </a:r>
            <a:endParaRPr lang="en-US" dirty="0"/>
          </a:p>
        </p:txBody>
      </p:sp>
      <p:sp>
        <p:nvSpPr>
          <p:cNvPr id="6" name="Rectangle 5"/>
          <p:cNvSpPr/>
          <p:nvPr/>
        </p:nvSpPr>
        <p:spPr>
          <a:xfrm>
            <a:off x="787839" y="4350154"/>
            <a:ext cx="1618180" cy="369332"/>
          </a:xfrm>
          <a:prstGeom prst="rect">
            <a:avLst/>
          </a:prstGeom>
        </p:spPr>
        <p:txBody>
          <a:bodyPr wrap="square">
            <a:spAutoFit/>
          </a:bodyPr>
          <a:lstStyle/>
          <a:p>
            <a:pPr algn="ctr"/>
            <a:r>
              <a:rPr lang="en-US" b="1" dirty="0">
                <a:solidFill>
                  <a:srgbClr val="FF0000"/>
                </a:solidFill>
                <a:latin typeface="roboto"/>
              </a:rPr>
              <a:t>(A)</a:t>
            </a:r>
            <a:endParaRPr lang="en-US" dirty="0">
              <a:solidFill>
                <a:srgbClr val="FF0000"/>
              </a:solidFill>
            </a:endParaRPr>
          </a:p>
        </p:txBody>
      </p:sp>
      <p:sp>
        <p:nvSpPr>
          <p:cNvPr id="25" name="Rectangle 24"/>
          <p:cNvSpPr/>
          <p:nvPr/>
        </p:nvSpPr>
        <p:spPr>
          <a:xfrm>
            <a:off x="3784555" y="4353566"/>
            <a:ext cx="1618180" cy="369332"/>
          </a:xfrm>
          <a:prstGeom prst="rect">
            <a:avLst/>
          </a:prstGeom>
        </p:spPr>
        <p:txBody>
          <a:bodyPr wrap="square">
            <a:spAutoFit/>
          </a:bodyPr>
          <a:lstStyle/>
          <a:p>
            <a:pPr algn="ctr"/>
            <a:r>
              <a:rPr lang="en-US" b="1" dirty="0">
                <a:solidFill>
                  <a:srgbClr val="333333"/>
                </a:solidFill>
                <a:latin typeface="roboto"/>
              </a:rPr>
              <a:t>(B)</a:t>
            </a:r>
            <a:endParaRPr lang="en-US" dirty="0"/>
          </a:p>
        </p:txBody>
      </p:sp>
      <p:sp>
        <p:nvSpPr>
          <p:cNvPr id="26" name="Rectangle 25"/>
          <p:cNvSpPr/>
          <p:nvPr/>
        </p:nvSpPr>
        <p:spPr>
          <a:xfrm>
            <a:off x="6781271" y="4356978"/>
            <a:ext cx="1618180" cy="369332"/>
          </a:xfrm>
          <a:prstGeom prst="rect">
            <a:avLst/>
          </a:prstGeom>
        </p:spPr>
        <p:txBody>
          <a:bodyPr wrap="square">
            <a:spAutoFit/>
          </a:bodyPr>
          <a:lstStyle/>
          <a:p>
            <a:pPr algn="ctr"/>
            <a:r>
              <a:rPr lang="en-US" b="1" dirty="0">
                <a:solidFill>
                  <a:srgbClr val="333333"/>
                </a:solidFill>
                <a:latin typeface="roboto"/>
              </a:rPr>
              <a:t>(C)</a:t>
            </a:r>
            <a:endParaRPr lang="en-US" dirty="0"/>
          </a:p>
        </p:txBody>
      </p:sp>
      <p:sp>
        <p:nvSpPr>
          <p:cNvPr id="7" name="Rectangle 6"/>
          <p:cNvSpPr/>
          <p:nvPr/>
        </p:nvSpPr>
        <p:spPr>
          <a:xfrm>
            <a:off x="6523595" y="2370684"/>
            <a:ext cx="1655133" cy="369332"/>
          </a:xfrm>
          <a:prstGeom prst="rect">
            <a:avLst/>
          </a:prstGeom>
        </p:spPr>
        <p:txBody>
          <a:bodyPr wrap="none">
            <a:spAutoFit/>
          </a:bodyPr>
          <a:lstStyle/>
          <a:p>
            <a:r>
              <a:rPr lang="en-IN" dirty="0"/>
              <a:t>Distance Matrix</a:t>
            </a:r>
            <a:endParaRPr lang="en-US" dirty="0"/>
          </a:p>
        </p:txBody>
      </p:sp>
    </p:spTree>
    <p:extLst>
      <p:ext uri="{BB962C8B-B14F-4D97-AF65-F5344CB8AC3E}">
        <p14:creationId xmlns:p14="http://schemas.microsoft.com/office/powerpoint/2010/main" val="13398746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54</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7</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4800600" y="1423782"/>
            <a:ext cx="4199562" cy="1815882"/>
          </a:xfrm>
          <a:prstGeom prst="rect">
            <a:avLst/>
          </a:prstGeom>
        </p:spPr>
        <p:txBody>
          <a:bodyPr wrap="square">
            <a:spAutoFit/>
          </a:bodyPr>
          <a:lstStyle/>
          <a:p>
            <a:r>
              <a:rPr lang="en-US" sz="1400" b="1" dirty="0"/>
              <a:t>What is the most appropriate no. of clusters for the data points represented by the following </a:t>
            </a:r>
            <a:r>
              <a:rPr lang="en-US" sz="1400" b="1" dirty="0" err="1"/>
              <a:t>dendrogram</a:t>
            </a:r>
            <a:r>
              <a:rPr lang="en-US" sz="1400" b="1" dirty="0"/>
              <a:t>?</a:t>
            </a:r>
          </a:p>
          <a:p>
            <a:endParaRPr lang="en-US" sz="1400" b="1" dirty="0">
              <a:solidFill>
                <a:srgbClr val="333333"/>
              </a:solidFill>
              <a:latin typeface="roboto"/>
            </a:endParaRPr>
          </a:p>
          <a:p>
            <a:r>
              <a:rPr lang="en-US" sz="1400" dirty="0"/>
              <a:t>A. 2</a:t>
            </a:r>
          </a:p>
          <a:p>
            <a:r>
              <a:rPr lang="en-US" sz="1400" dirty="0"/>
              <a:t>B. 4</a:t>
            </a:r>
          </a:p>
          <a:p>
            <a:r>
              <a:rPr lang="en-US" sz="1400" dirty="0"/>
              <a:t>C. 6</a:t>
            </a:r>
          </a:p>
          <a:p>
            <a:r>
              <a:rPr lang="en-US" sz="1400" dirty="0"/>
              <a:t>D. 8</a:t>
            </a:r>
          </a:p>
        </p:txBody>
      </p:sp>
      <p:pic>
        <p:nvPicPr>
          <p:cNvPr id="4098" name="Picture 2" descr="https://s3-ap-south-1.amazonaws.com/av-blog-media/wp-content/uploads/2017/02/05113858/imag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48" y="1458360"/>
            <a:ext cx="3633305" cy="27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55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23-11-2019</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55</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4A7D04D-C73F-4B53-A801-CFED8FE19269}"/>
              </a:ext>
            </a:extLst>
          </p:cNvPr>
          <p:cNvSpPr/>
          <p:nvPr/>
        </p:nvSpPr>
        <p:spPr>
          <a:xfrm>
            <a:off x="0" y="0"/>
            <a:ext cx="9144001" cy="5143500"/>
          </a:xfrm>
          <a:prstGeom prst="rect">
            <a:avLst/>
          </a:prstGeom>
          <a:blipFill>
            <a:blip r:embed="rId4">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42167" y="622348"/>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7 (Answer)</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23-11-2019</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2" name="Rectangle 1"/>
          <p:cNvSpPr/>
          <p:nvPr/>
        </p:nvSpPr>
        <p:spPr>
          <a:xfrm>
            <a:off x="4800600" y="1423782"/>
            <a:ext cx="4199562" cy="1815882"/>
          </a:xfrm>
          <a:prstGeom prst="rect">
            <a:avLst/>
          </a:prstGeom>
        </p:spPr>
        <p:txBody>
          <a:bodyPr wrap="square">
            <a:spAutoFit/>
          </a:bodyPr>
          <a:lstStyle/>
          <a:p>
            <a:r>
              <a:rPr lang="en-US" sz="1400" b="1" dirty="0"/>
              <a:t>What is the most appropriate no. of clusters for the data points represented by the following </a:t>
            </a:r>
            <a:r>
              <a:rPr lang="en-US" sz="1400" b="1" dirty="0" err="1"/>
              <a:t>dendrogram</a:t>
            </a:r>
            <a:r>
              <a:rPr lang="en-US" sz="1400" b="1" dirty="0"/>
              <a:t>?</a:t>
            </a:r>
          </a:p>
          <a:p>
            <a:endParaRPr lang="en-US" sz="1400" b="1" dirty="0">
              <a:solidFill>
                <a:srgbClr val="333333"/>
              </a:solidFill>
              <a:latin typeface="roboto"/>
            </a:endParaRPr>
          </a:p>
          <a:p>
            <a:r>
              <a:rPr lang="en-US" sz="1400" dirty="0"/>
              <a:t>A. 2</a:t>
            </a:r>
          </a:p>
          <a:p>
            <a:r>
              <a:rPr lang="en-US" sz="1400" b="1" dirty="0">
                <a:solidFill>
                  <a:srgbClr val="FF0000"/>
                </a:solidFill>
              </a:rPr>
              <a:t>B. 4</a:t>
            </a:r>
          </a:p>
          <a:p>
            <a:r>
              <a:rPr lang="en-US" sz="1400" dirty="0"/>
              <a:t>C. 6</a:t>
            </a:r>
          </a:p>
          <a:p>
            <a:r>
              <a:rPr lang="en-US" sz="1400" dirty="0"/>
              <a:t>D. 8</a:t>
            </a:r>
          </a:p>
        </p:txBody>
      </p:sp>
      <p:pic>
        <p:nvPicPr>
          <p:cNvPr id="4098" name="Picture 2" descr="https://s3-ap-south-1.amazonaws.com/av-blog-media/wp-content/uploads/2017/02/05113858/imag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48" y="1458360"/>
            <a:ext cx="3633305" cy="272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71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IN" sz="4000" dirty="0">
                <a:latin typeface="Proxima Nova Light" panose="02000506030000020004" pitchFamily="2" charset="77"/>
              </a:rPr>
              <a:t>Thank You!</a:t>
            </a: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1655704"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05F9FE4C-6887-C742-8AA6-90375168B633}" type="datetime1">
              <a:rPr lang="en-IN" smtClean="0"/>
              <a:t>23-11-2019</a:t>
            </a:fld>
            <a:endParaRPr lang="en-IN" dirty="0"/>
          </a:p>
        </p:txBody>
      </p:sp>
      <p:sp>
        <p:nvSpPr>
          <p:cNvPr id="3" name="Slide Number Placeholder 2"/>
          <p:cNvSpPr>
            <a:spLocks noGrp="1"/>
          </p:cNvSpPr>
          <p:nvPr>
            <p:ph type="sldNum" sz="quarter" idx="12"/>
          </p:nvPr>
        </p:nvSpPr>
        <p:spPr>
          <a:xfrm>
            <a:off x="6553670" y="4516965"/>
            <a:ext cx="2057400" cy="273844"/>
          </a:xfrm>
        </p:spPr>
        <p:txBody>
          <a:bodyPr/>
          <a:lstStyle/>
          <a:p>
            <a:r>
              <a:rPr lang="en-IN" dirty="0"/>
              <a:t>21</a:t>
            </a:r>
          </a:p>
        </p:txBody>
      </p:sp>
    </p:spTree>
    <p:extLst>
      <p:ext uri="{BB962C8B-B14F-4D97-AF65-F5344CB8AC3E}">
        <p14:creationId xmlns:p14="http://schemas.microsoft.com/office/powerpoint/2010/main" val="1885528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6</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108790"/>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a:t>
            </a:r>
          </a:p>
        </p:txBody>
      </p:sp>
    </p:spTree>
    <p:extLst>
      <p:ext uri="{BB962C8B-B14F-4D97-AF65-F5344CB8AC3E}">
        <p14:creationId xmlns:p14="http://schemas.microsoft.com/office/powerpoint/2010/main" val="891342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5">
            <a:extLst>
              <a:ext uri="{FF2B5EF4-FFF2-40B4-BE49-F238E27FC236}">
                <a16:creationId xmlns:a16="http://schemas.microsoft.com/office/drawing/2014/main" id="{CAB3B546-51CB-4994-A9F1-8F1962DB7C80}"/>
              </a:ext>
            </a:extLst>
          </p:cNvPr>
          <p:cNvSpPr>
            <a:spLocks noGrp="1"/>
          </p:cNvSpPr>
          <p:nvPr>
            <p:ph type="dt" sz="half" idx="10"/>
          </p:nvPr>
        </p:nvSpPr>
        <p:spPr>
          <a:xfrm>
            <a:off x="651615" y="4768056"/>
            <a:ext cx="2057400" cy="273844"/>
          </a:xfrm>
          <a:prstGeom prst="rect">
            <a:avLst/>
          </a:prstGeom>
        </p:spPr>
        <p:txBody>
          <a:bodyPr/>
          <a:lstStyle/>
          <a:p>
            <a:fld id="{E1074919-AC28-3C4F-8039-27D3D8CCFE52}" type="datetime1">
              <a:rPr lang="en-IN" sz="900" smtClean="0">
                <a:solidFill>
                  <a:srgbClr val="FF0000"/>
                </a:solidFill>
                <a:latin typeface="Proxima Nova Rg" pitchFamily="50" charset="0"/>
              </a:rPr>
              <a:t>23-11-2019</a:t>
            </a:fld>
            <a:endParaRPr lang="en-IN" sz="900" dirty="0">
              <a:solidFill>
                <a:srgbClr val="FF0000"/>
              </a:solidFill>
              <a:latin typeface="Proxima Nova Rg" pitchFamily="50" charset="0"/>
            </a:endParaRPr>
          </a:p>
        </p:txBody>
      </p:sp>
      <p:sp>
        <p:nvSpPr>
          <p:cNvPr id="6"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6511925" y="4767263"/>
            <a:ext cx="2057400" cy="274637"/>
          </a:xfrm>
          <a:prstGeom prst="rect">
            <a:avLst/>
          </a:prstGeom>
        </p:spPr>
        <p:txBody>
          <a:bodyPr/>
          <a:lstStyle/>
          <a:p>
            <a:pPr algn="r"/>
            <a:fld id="{273EEA2F-D825-49D3-9C25-497F06EFD3F7}" type="slidenum">
              <a:rPr lang="en-IN" sz="900" smtClean="0">
                <a:solidFill>
                  <a:srgbClr val="FF0000"/>
                </a:solidFill>
                <a:latin typeface="Proxima Nova Rg" pitchFamily="50" charset="0"/>
              </a:rPr>
              <a:pPr algn="r"/>
              <a:t>7</a:t>
            </a:fld>
            <a:endParaRPr lang="en-IN" sz="900" dirty="0">
              <a:solidFill>
                <a:srgbClr val="FF0000"/>
              </a:solidFill>
              <a:latin typeface="Proxima Nova Rg" pitchFamily="50" charset="0"/>
            </a:endParaRPr>
          </a:p>
        </p:txBody>
      </p:sp>
      <p:sp>
        <p:nvSpPr>
          <p:cNvPr id="9" name="Title 2">
            <a:extLst>
              <a:ext uri="{FF2B5EF4-FFF2-40B4-BE49-F238E27FC236}">
                <a16:creationId xmlns:a16="http://schemas.microsoft.com/office/drawing/2014/main" id="{AECC2962-F17F-BC44-B3A0-C23E833217E6}"/>
              </a:ext>
            </a:extLst>
          </p:cNvPr>
          <p:cNvSpPr txBox="1">
            <a:spLocks/>
          </p:cNvSpPr>
          <p:nvPr/>
        </p:nvSpPr>
        <p:spPr>
          <a:xfrm>
            <a:off x="385994" y="126216"/>
            <a:ext cx="4292794" cy="403035"/>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2400" b="0" i="0" kern="1200">
                <a:solidFill>
                  <a:schemeClr val="bg1"/>
                </a:solidFill>
                <a:latin typeface="Proxima Nova" panose="02000506030000020004" pitchFamily="2" charset="0"/>
                <a:ea typeface="+mj-ea"/>
                <a:cs typeface="+mj-cs"/>
              </a:defRPr>
            </a:lvl1pPr>
          </a:lstStyle>
          <a:p>
            <a:r>
              <a:rPr lang="en-US" dirty="0">
                <a:latin typeface="Proxima Nova Light" panose="02000506030000020004" pitchFamily="2" charset="77"/>
              </a:rPr>
              <a:t>EDA</a:t>
            </a:r>
            <a:endParaRPr lang="en-IN" dirty="0">
              <a:latin typeface="Proxima Nova Light" panose="02000506030000020004" pitchFamily="2" charset="77"/>
            </a:endParaRPr>
          </a:p>
        </p:txBody>
      </p:sp>
      <p:sp>
        <p:nvSpPr>
          <p:cNvPr id="10" name="Rectangle 9">
            <a:extLst>
              <a:ext uri="{FF2B5EF4-FFF2-40B4-BE49-F238E27FC236}">
                <a16:creationId xmlns:a16="http://schemas.microsoft.com/office/drawing/2014/main" id="{F50CFB28-585A-BD45-82A8-860055929B07}"/>
              </a:ext>
            </a:extLst>
          </p:cNvPr>
          <p:cNvSpPr/>
          <p:nvPr/>
        </p:nvSpPr>
        <p:spPr>
          <a:xfrm>
            <a:off x="0" y="634701"/>
            <a:ext cx="9144000" cy="346934"/>
          </a:xfrm>
          <a:prstGeom prst="rect">
            <a:avLst/>
          </a:prstGeom>
          <a:solidFill>
            <a:srgbClr val="E72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correlation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94" y="1279888"/>
            <a:ext cx="3835971" cy="31891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51105" y="1596378"/>
            <a:ext cx="4572000" cy="2308324"/>
          </a:xfrm>
          <a:prstGeom prst="rect">
            <a:avLst/>
          </a:prstGeom>
        </p:spPr>
        <p:txBody>
          <a:bodyPr>
            <a:spAutoFit/>
          </a:bodyPr>
          <a:lstStyle/>
          <a:p>
            <a:r>
              <a:rPr lang="en-US" dirty="0"/>
              <a:t>Please select a category which would lead to highest improvement in “</a:t>
            </a:r>
            <a:r>
              <a:rPr lang="en-US" b="1" dirty="0"/>
              <a:t>Integration of Digital Technology</a:t>
            </a:r>
            <a:r>
              <a:rPr lang="en-US" dirty="0"/>
              <a:t>” category?</a:t>
            </a:r>
          </a:p>
          <a:p>
            <a:endParaRPr lang="en-US" dirty="0">
              <a:solidFill>
                <a:srgbClr val="808080"/>
              </a:solidFill>
              <a:latin typeface="Lato"/>
            </a:endParaRPr>
          </a:p>
          <a:p>
            <a:pPr marL="342900" indent="-342900">
              <a:buAutoNum type="alphaLcParenR"/>
            </a:pPr>
            <a:r>
              <a:rPr lang="en-US" dirty="0"/>
              <a:t>Use of internet</a:t>
            </a:r>
          </a:p>
          <a:p>
            <a:pPr marL="342900" indent="-342900">
              <a:buAutoNum type="alphaLcParenR"/>
            </a:pPr>
            <a:r>
              <a:rPr lang="en-US" dirty="0">
                <a:solidFill>
                  <a:srgbClr val="E72D3F"/>
                </a:solidFill>
              </a:rPr>
              <a:t>Human Capital</a:t>
            </a:r>
          </a:p>
          <a:p>
            <a:pPr marL="342900" indent="-342900">
              <a:buAutoNum type="alphaLcParenR"/>
            </a:pPr>
            <a:r>
              <a:rPr lang="en-US" dirty="0"/>
              <a:t>Connectivity</a:t>
            </a:r>
          </a:p>
          <a:p>
            <a:pPr marL="342900" indent="-342900">
              <a:buAutoNum type="alphaLcParenR"/>
            </a:pPr>
            <a:r>
              <a:rPr lang="en-US" dirty="0"/>
              <a:t>Digital public services </a:t>
            </a:r>
          </a:p>
        </p:txBody>
      </p:sp>
      <p:sp>
        <p:nvSpPr>
          <p:cNvPr id="23" name="Title 11">
            <a:extLst>
              <a:ext uri="{FF2B5EF4-FFF2-40B4-BE49-F238E27FC236}">
                <a16:creationId xmlns:a16="http://schemas.microsoft.com/office/drawing/2014/main" id="{46D0CE53-AD08-4F42-B1C2-AC86BFAAF738}"/>
              </a:ext>
            </a:extLst>
          </p:cNvPr>
          <p:cNvSpPr txBox="1">
            <a:spLocks/>
          </p:cNvSpPr>
          <p:nvPr/>
        </p:nvSpPr>
        <p:spPr>
          <a:xfrm>
            <a:off x="4351105" y="1087085"/>
            <a:ext cx="4218220" cy="57175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2800" dirty="0">
                <a:solidFill>
                  <a:srgbClr val="F5333F"/>
                </a:solidFill>
                <a:latin typeface="Proxima Nova" panose="02000506030000020004" pitchFamily="2" charset="0"/>
              </a:rPr>
              <a:t>Poll 1 (Answer)</a:t>
            </a:r>
          </a:p>
        </p:txBody>
      </p:sp>
    </p:spTree>
    <p:extLst>
      <p:ext uri="{BB962C8B-B14F-4D97-AF65-F5344CB8AC3E}">
        <p14:creationId xmlns:p14="http://schemas.microsoft.com/office/powerpoint/2010/main" val="3897637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621A85-4C20-47F8-B1C5-63B552A6FDA6}"/>
              </a:ext>
            </a:extLst>
          </p:cNvPr>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a:extLst>
              <a:ext uri="{FF2B5EF4-FFF2-40B4-BE49-F238E27FC236}">
                <a16:creationId xmlns:a16="http://schemas.microsoft.com/office/drawing/2014/main" id="{BE61AA87-571B-494E-97A7-5F37DF065984}"/>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4" name="Title 3">
            <a:extLst>
              <a:ext uri="{FF2B5EF4-FFF2-40B4-BE49-F238E27FC236}">
                <a16:creationId xmlns:a16="http://schemas.microsoft.com/office/drawing/2014/main" id="{FF0E1E31-3EAB-4927-8148-F4F01EE8D252}"/>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075AF692-6C01-4C84-8E42-8D7E30E29609}"/>
              </a:ext>
            </a:extLst>
          </p:cNvPr>
          <p:cNvSpPr/>
          <p:nvPr/>
        </p:nvSpPr>
        <p:spPr>
          <a:xfrm>
            <a:off x="945135" y="1843424"/>
            <a:ext cx="4540758" cy="2308324"/>
          </a:xfrm>
          <a:prstGeom prst="rect">
            <a:avLst/>
          </a:prstGeom>
        </p:spPr>
        <p:txBody>
          <a:bodyPr wrap="square">
            <a:spAutoFit/>
          </a:bodyPr>
          <a:lstStyle/>
          <a:p>
            <a:r>
              <a:rPr lang="en-US" sz="1600" dirty="0">
                <a:solidFill>
                  <a:schemeClr val="accent6"/>
                </a:solidFill>
                <a:latin typeface="Gill Sans MT" panose="020B0502020104020203" pitchFamily="34" charset="0"/>
              </a:rPr>
              <a:t>Types of hypothesis: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Null hypothesis</a:t>
            </a:r>
            <a:r>
              <a:rPr lang="en-US" sz="1600" dirty="0">
                <a:solidFill>
                  <a:srgbClr val="333333"/>
                </a:solidFill>
                <a:latin typeface="Gill Sans MT" panose="020B0502020104020203" pitchFamily="34" charset="0"/>
              </a:rPr>
              <a:t> (H₀)</a:t>
            </a:r>
          </a:p>
          <a:p>
            <a:pPr marL="285750" indent="-285750">
              <a:buFontTx/>
              <a:buChar char="-"/>
            </a:pPr>
            <a:r>
              <a:rPr lang="en-US" sz="1600" dirty="0">
                <a:solidFill>
                  <a:srgbClr val="333333"/>
                </a:solidFill>
                <a:latin typeface="Gill Sans MT" panose="020B0502020104020203" pitchFamily="34" charset="0"/>
              </a:rPr>
              <a:t>Makes an assumption about the status quo</a:t>
            </a:r>
          </a:p>
          <a:p>
            <a:pPr marL="285750" indent="-285750">
              <a:buFontTx/>
              <a:buChar char="-"/>
            </a:pPr>
            <a:r>
              <a:rPr lang="en-US" sz="1600" dirty="0">
                <a:solidFill>
                  <a:srgbClr val="333333"/>
                </a:solidFill>
                <a:latin typeface="Gill Sans MT" panose="020B0502020104020203" pitchFamily="34" charset="0"/>
              </a:rPr>
              <a:t>Always contains the symbols ‘=’, ‘≤’ or ‘≥’</a:t>
            </a:r>
          </a:p>
          <a:p>
            <a:endParaRPr lang="en-US" sz="1600" dirty="0">
              <a:solidFill>
                <a:srgbClr val="333333"/>
              </a:solidFill>
              <a:latin typeface="Gill Sans MT" panose="020B0502020104020203" pitchFamily="34" charset="0"/>
            </a:endParaRPr>
          </a:p>
          <a:p>
            <a:r>
              <a:rPr lang="en-US" sz="1600" b="1" dirty="0">
                <a:solidFill>
                  <a:srgbClr val="333333"/>
                </a:solidFill>
                <a:latin typeface="Gill Sans MT" panose="020B0502020104020203" pitchFamily="34" charset="0"/>
              </a:rPr>
              <a:t>Alternate hypothesis</a:t>
            </a:r>
            <a:r>
              <a:rPr lang="en-US" sz="1600" dirty="0">
                <a:solidFill>
                  <a:srgbClr val="333333"/>
                </a:solidFill>
                <a:latin typeface="Gill Sans MT" panose="020B0502020104020203" pitchFamily="34" charset="0"/>
              </a:rPr>
              <a:t> (H₁)</a:t>
            </a:r>
          </a:p>
          <a:p>
            <a:pPr marL="285750" indent="-285750">
              <a:buFontTx/>
              <a:buChar char="-"/>
            </a:pPr>
            <a:r>
              <a:rPr lang="en-US" sz="1600" dirty="0">
                <a:solidFill>
                  <a:srgbClr val="333333"/>
                </a:solidFill>
                <a:latin typeface="Gill Sans MT" panose="020B0502020104020203" pitchFamily="34" charset="0"/>
              </a:rPr>
              <a:t>Challenges and complements the null hypothesis</a:t>
            </a:r>
          </a:p>
          <a:p>
            <a:pPr marL="285750" indent="-285750">
              <a:buFontTx/>
              <a:buChar char="-"/>
            </a:pPr>
            <a:r>
              <a:rPr lang="en-US" sz="1600" dirty="0">
                <a:solidFill>
                  <a:srgbClr val="333333"/>
                </a:solidFill>
                <a:latin typeface="Gill Sans MT" panose="020B0502020104020203" pitchFamily="34" charset="0"/>
              </a:rPr>
              <a:t>Always contains the symbols ‘≠’, ‘&lt;’ or ‘&gt;’</a:t>
            </a:r>
          </a:p>
        </p:txBody>
      </p:sp>
      <p:sp>
        <p:nvSpPr>
          <p:cNvPr id="6" name="Rectangle 5">
            <a:extLst>
              <a:ext uri="{FF2B5EF4-FFF2-40B4-BE49-F238E27FC236}">
                <a16:creationId xmlns:a16="http://schemas.microsoft.com/office/drawing/2014/main" id="{1EDBF8D4-86DA-4BC7-8177-EDF36CA67E66}"/>
              </a:ext>
            </a:extLst>
          </p:cNvPr>
          <p:cNvSpPr/>
          <p:nvPr/>
        </p:nvSpPr>
        <p:spPr>
          <a:xfrm>
            <a:off x="503301" y="991752"/>
            <a:ext cx="8137398" cy="338554"/>
          </a:xfrm>
          <a:prstGeom prst="rect">
            <a:avLst/>
          </a:prstGeom>
        </p:spPr>
        <p:txBody>
          <a:bodyPr wrap="square">
            <a:spAutoFit/>
          </a:bodyPr>
          <a:lstStyle/>
          <a:p>
            <a:r>
              <a:rPr lang="en-US" sz="1600" dirty="0">
                <a:solidFill>
                  <a:srgbClr val="FF0000"/>
                </a:solidFill>
                <a:latin typeface="Gill Sans MT" panose="020B0502020104020203" pitchFamily="34" charset="0"/>
              </a:rPr>
              <a:t>Hypothesis</a:t>
            </a:r>
            <a:r>
              <a:rPr lang="en-US" sz="1600" dirty="0">
                <a:solidFill>
                  <a:srgbClr val="333333"/>
                </a:solidFill>
                <a:latin typeface="Gill Sans MT" panose="020B0502020104020203" pitchFamily="34" charset="0"/>
              </a:rPr>
              <a:t> : a claim or an assumption that we make about one or more population parameters</a:t>
            </a:r>
          </a:p>
        </p:txBody>
      </p:sp>
      <p:pic>
        <p:nvPicPr>
          <p:cNvPr id="12290" name="Picture 2" descr="Image result for hypothesis testing png">
            <a:extLst>
              <a:ext uri="{FF2B5EF4-FFF2-40B4-BE49-F238E27FC236}">
                <a16:creationId xmlns:a16="http://schemas.microsoft.com/office/drawing/2014/main" id="{31F174B6-9BE8-42C4-A153-39DA0007DA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8240" y="1571884"/>
            <a:ext cx="2020625" cy="285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1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306B88-EFD2-408C-A9B2-B7888EBBBC55}"/>
              </a:ext>
            </a:extLst>
          </p:cNvPr>
          <p:cNvSpPr>
            <a:spLocks noGrp="1"/>
          </p:cNvSpPr>
          <p:nvPr>
            <p:ph type="dt" sz="half" idx="10"/>
          </p:nvPr>
        </p:nvSpPr>
        <p:spPr/>
        <p:txBody>
          <a:bodyPr/>
          <a:lstStyle/>
          <a:p>
            <a:fld id="{24A60580-2B70-6940-B3F0-E4F8AB7AA3B6}" type="datetime1">
              <a:rPr lang="en-IN" smtClean="0"/>
              <a:t>23-11-2019</a:t>
            </a:fld>
            <a:endParaRPr lang="en-IN"/>
          </a:p>
        </p:txBody>
      </p:sp>
      <p:sp>
        <p:nvSpPr>
          <p:cNvPr id="3" name="Slide Number Placeholder 2">
            <a:extLst>
              <a:ext uri="{FF2B5EF4-FFF2-40B4-BE49-F238E27FC236}">
                <a16:creationId xmlns:a16="http://schemas.microsoft.com/office/drawing/2014/main" id="{E48999A4-2046-4450-A828-6E84EFE93A32}"/>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4" name="Title 3">
            <a:extLst>
              <a:ext uri="{FF2B5EF4-FFF2-40B4-BE49-F238E27FC236}">
                <a16:creationId xmlns:a16="http://schemas.microsoft.com/office/drawing/2014/main" id="{48B49B68-7E6E-445A-A5A5-2BCEBEF9297D}"/>
              </a:ext>
            </a:extLst>
          </p:cNvPr>
          <p:cNvSpPr>
            <a:spLocks noGrp="1"/>
          </p:cNvSpPr>
          <p:nvPr>
            <p:ph type="title"/>
          </p:nvPr>
        </p:nvSpPr>
        <p:spPr>
          <a:xfrm>
            <a:off x="316679" y="121966"/>
            <a:ext cx="6141271" cy="382564"/>
          </a:xfrm>
        </p:spPr>
        <p:txBody>
          <a:bodyPr/>
          <a:lstStyle/>
          <a:p>
            <a:r>
              <a:rPr lang="en-IN" b="1" dirty="0"/>
              <a:t>Hypothesis Testing</a:t>
            </a:r>
            <a:endParaRPr lang="en-IN" dirty="0"/>
          </a:p>
        </p:txBody>
      </p:sp>
      <p:sp>
        <p:nvSpPr>
          <p:cNvPr id="5" name="Rectangle 4">
            <a:extLst>
              <a:ext uri="{FF2B5EF4-FFF2-40B4-BE49-F238E27FC236}">
                <a16:creationId xmlns:a16="http://schemas.microsoft.com/office/drawing/2014/main" id="{11694735-EDD6-4EF3-BC87-02AC36FAEB3F}"/>
              </a:ext>
            </a:extLst>
          </p:cNvPr>
          <p:cNvSpPr/>
          <p:nvPr/>
        </p:nvSpPr>
        <p:spPr>
          <a:xfrm>
            <a:off x="628650" y="925145"/>
            <a:ext cx="5382006" cy="3293209"/>
          </a:xfrm>
          <a:prstGeom prst="rect">
            <a:avLst/>
          </a:prstGeom>
        </p:spPr>
        <p:txBody>
          <a:bodyPr wrap="square">
            <a:spAutoFit/>
          </a:bodyPr>
          <a:lstStyle/>
          <a:p>
            <a:r>
              <a:rPr lang="en-US" sz="1600" dirty="0">
                <a:solidFill>
                  <a:schemeClr val="accent6"/>
                </a:solidFill>
                <a:latin typeface="Gill Sans MT" panose="020B0502020104020203" pitchFamily="34" charset="0"/>
              </a:rPr>
              <a:t>Types of tests:</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Upper-tailed test </a:t>
            </a:r>
          </a:p>
          <a:p>
            <a:pPr marL="285750" indent="-285750">
              <a:buFontTx/>
              <a:buChar char="-"/>
            </a:pPr>
            <a:r>
              <a:rPr lang="en-US" sz="1600" dirty="0">
                <a:solidFill>
                  <a:srgbClr val="333333"/>
                </a:solidFill>
                <a:latin typeface="Gill Sans MT" panose="020B0502020104020203" pitchFamily="34" charset="0"/>
              </a:rPr>
              <a:t>The critical region lies on the right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&gt;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Lower-tailed test </a:t>
            </a:r>
          </a:p>
          <a:p>
            <a:pPr marL="285750" indent="-285750">
              <a:buFontTx/>
              <a:buChar char="-"/>
            </a:pPr>
            <a:r>
              <a:rPr lang="en-US" sz="1600" dirty="0">
                <a:solidFill>
                  <a:srgbClr val="333333"/>
                </a:solidFill>
                <a:latin typeface="Gill Sans MT" panose="020B0502020104020203" pitchFamily="34" charset="0"/>
              </a:rPr>
              <a:t>The critical region lies on the left side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&lt; sign</a:t>
            </a:r>
          </a:p>
          <a:p>
            <a:endParaRPr lang="en-US" sz="1600" dirty="0">
              <a:solidFill>
                <a:schemeClr val="accent6"/>
              </a:solidFill>
              <a:latin typeface="Gill Sans MT" panose="020B0502020104020203" pitchFamily="34" charset="0"/>
            </a:endParaRPr>
          </a:p>
          <a:p>
            <a:r>
              <a:rPr lang="en-US" sz="1600" b="1" dirty="0">
                <a:solidFill>
                  <a:srgbClr val="333333"/>
                </a:solidFill>
                <a:latin typeface="Gill Sans MT" panose="020B0502020104020203" pitchFamily="34" charset="0"/>
              </a:rPr>
              <a:t>Two-tailed test</a:t>
            </a:r>
          </a:p>
          <a:p>
            <a:pPr marL="285750" indent="-285750">
              <a:buFontTx/>
              <a:buChar char="-"/>
            </a:pPr>
            <a:r>
              <a:rPr lang="en-US" sz="1600" dirty="0">
                <a:solidFill>
                  <a:srgbClr val="333333"/>
                </a:solidFill>
                <a:latin typeface="Gill Sans MT" panose="020B0502020104020203" pitchFamily="34" charset="0"/>
              </a:rPr>
              <a:t>The critical region lies on both sides of the distribution</a:t>
            </a:r>
          </a:p>
          <a:p>
            <a:pPr marL="285750" indent="-285750">
              <a:buFontTx/>
              <a:buChar char="-"/>
            </a:pPr>
            <a:r>
              <a:rPr lang="en-US" sz="1600" dirty="0">
                <a:solidFill>
                  <a:srgbClr val="333333"/>
                </a:solidFill>
                <a:latin typeface="Gill Sans MT" panose="020B0502020104020203" pitchFamily="34" charset="0"/>
              </a:rPr>
              <a:t>The alternate hypothesis contains the ≠ sign</a:t>
            </a:r>
          </a:p>
        </p:txBody>
      </p:sp>
      <p:pic>
        <p:nvPicPr>
          <p:cNvPr id="13316" name="Picture 4" descr="Image result for right left and two tailed test">
            <a:extLst>
              <a:ext uri="{FF2B5EF4-FFF2-40B4-BE49-F238E27FC236}">
                <a16:creationId xmlns:a16="http://schemas.microsoft.com/office/drawing/2014/main" id="{32B3E32E-FEDE-4D3B-B2BC-D2571EC79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717"/>
          <a:stretch/>
        </p:blipFill>
        <p:spPr bwMode="auto">
          <a:xfrm>
            <a:off x="5924522" y="925145"/>
            <a:ext cx="2749324" cy="3573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25694"/>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21491</TotalTime>
  <Words>4522</Words>
  <Application>Microsoft Office PowerPoint</Application>
  <PresentationFormat>On-screen Show (16:9)</PresentationFormat>
  <Paragraphs>590</Paragraphs>
  <Slides>56</Slides>
  <Notes>4</Notes>
  <HiddenSlides>1</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56</vt:i4>
      </vt:variant>
    </vt:vector>
  </HeadingPairs>
  <TitlesOfParts>
    <vt:vector size="80" baseType="lpstr">
      <vt:lpstr>Arial</vt:lpstr>
      <vt:lpstr>Calibri</vt:lpstr>
      <vt:lpstr>Cambria Math</vt:lpstr>
      <vt:lpstr>Gill Sans MT</vt:lpstr>
      <vt:lpstr>Lato</vt:lpstr>
      <vt:lpstr>MathJax_Main</vt:lpstr>
      <vt:lpstr>MathJax_Math-italic</vt:lpstr>
      <vt:lpstr>medium-content-sans-serif-font</vt:lpstr>
      <vt:lpstr>medium-content-serif-font</vt:lpstr>
      <vt:lpstr>medium-content-title-font</vt:lpstr>
      <vt:lpstr>Merriweather</vt:lpstr>
      <vt:lpstr>MJXc-TeX-main-R</vt:lpstr>
      <vt:lpstr>MJXc-TeX-math-I</vt:lpstr>
      <vt:lpstr>MJXc-TeX-size1-R</vt:lpstr>
      <vt:lpstr>Neue Plak</vt:lpstr>
      <vt:lpstr>Proxima Nova</vt:lpstr>
      <vt:lpstr>Proxima Nova Light</vt:lpstr>
      <vt:lpstr>Proxima Nova Rg</vt:lpstr>
      <vt:lpstr>roboto</vt:lpstr>
      <vt:lpstr>roboto</vt:lpstr>
      <vt:lpstr>Roboto Cn</vt:lpstr>
      <vt:lpstr>Roboto Slab</vt:lpstr>
      <vt:lpstr>Times New Roman</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Hypothesis Testing</vt:lpstr>
      <vt:lpstr>Hypothesis Testing</vt:lpstr>
      <vt:lpstr>Hypothesis Testing</vt:lpstr>
      <vt:lpstr>PowerPoint Presentation</vt:lpstr>
      <vt:lpstr>PowerPoint Presentation</vt:lpstr>
      <vt:lpstr>PowerPoint Presentation</vt:lpstr>
      <vt:lpstr>PowerPoint Presentation</vt:lpstr>
      <vt:lpstr>Assumptions of Linear Regression</vt:lpstr>
      <vt:lpstr>Assumptions of Linear Regression</vt:lpstr>
      <vt:lpstr>Assumptions of Linear Regression</vt:lpstr>
      <vt:lpstr>Regularized Linear Regression</vt:lpstr>
      <vt:lpstr>Ridge Regression</vt:lpstr>
      <vt:lpstr>Lasso Regression</vt:lpstr>
      <vt:lpstr>Regularized Linear Regression</vt:lpstr>
      <vt:lpstr>PowerPoint Presentation</vt:lpstr>
      <vt:lpstr>PowerPoint Presentation</vt:lpstr>
      <vt:lpstr>PowerPoint Presentation</vt:lpstr>
      <vt:lpstr>PowerPoint Presentation</vt:lpstr>
      <vt:lpstr>Decision Tree</vt:lpstr>
      <vt:lpstr>where to split ?</vt:lpstr>
      <vt:lpstr>When to stop splitting?</vt:lpstr>
      <vt:lpstr>PowerPoint Presentation</vt:lpstr>
      <vt:lpstr>PowerPoint Presentation</vt:lpstr>
      <vt:lpstr>Different ensemble methods</vt:lpstr>
      <vt:lpstr>Random Forest</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cp:lastModifiedBy>
  <cp:revision>293</cp:revision>
  <dcterms:created xsi:type="dcterms:W3CDTF">2019-01-02T10:18:22Z</dcterms:created>
  <dcterms:modified xsi:type="dcterms:W3CDTF">2019-11-23T15:51:50Z</dcterms:modified>
</cp:coreProperties>
</file>